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75" r:id="rId3"/>
    <p:sldId id="257" r:id="rId4"/>
    <p:sldId id="260" r:id="rId5"/>
    <p:sldId id="261" r:id="rId6"/>
    <p:sldId id="264" r:id="rId7"/>
    <p:sldId id="265" r:id="rId8"/>
    <p:sldId id="266" r:id="rId9"/>
    <p:sldId id="277" r:id="rId10"/>
    <p:sldId id="278" r:id="rId11"/>
    <p:sldId id="274" r:id="rId12"/>
    <p:sldId id="273" r:id="rId13"/>
    <p:sldId id="279" r:id="rId14"/>
    <p:sldId id="280" r:id="rId15"/>
    <p:sldId id="258" r:id="rId16"/>
    <p:sldId id="281" r:id="rId17"/>
    <p:sldId id="282" r:id="rId18"/>
    <p:sldId id="292" r:id="rId19"/>
    <p:sldId id="293" r:id="rId20"/>
    <p:sldId id="267" r:id="rId21"/>
    <p:sldId id="291" r:id="rId22"/>
    <p:sldId id="294" r:id="rId23"/>
    <p:sldId id="286" r:id="rId24"/>
    <p:sldId id="283" r:id="rId25"/>
    <p:sldId id="289" r:id="rId26"/>
    <p:sldId id="288" r:id="rId27"/>
    <p:sldId id="318" r:id="rId28"/>
    <p:sldId id="319" r:id="rId29"/>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705" autoAdjust="0"/>
  </p:normalViewPr>
  <p:slideViewPr>
    <p:cSldViewPr>
      <p:cViewPr varScale="1">
        <p:scale>
          <a:sx n="102" d="100"/>
          <a:sy n="102" d="100"/>
        </p:scale>
        <p:origin x="898" y="67"/>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7A9A82-6AD8-4A01-B2C0-D4A78E1BEB05}"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BCBC0A55-6A39-494C-BE4D-11087CA00F64}">
      <dgm:prSet phldrT="[Text]" custT="1"/>
      <dgm:spPr>
        <a:solidFill>
          <a:srgbClr val="002060"/>
        </a:solidFill>
      </dgm:spPr>
      <dgm:t>
        <a:bodyPr/>
        <a:lstStyle/>
        <a:p>
          <a:r>
            <a:rPr lang="en-US" sz="1600" b="1" dirty="0">
              <a:latin typeface="+mj-lt"/>
            </a:rPr>
            <a:t>Bid</a:t>
          </a:r>
        </a:p>
      </dgm:t>
    </dgm:pt>
    <dgm:pt modelId="{7144FA8E-9BF1-434A-8F0A-61B1E132C412}" type="parTrans" cxnId="{D54209FB-CA1C-4A25-8837-C1D78482AE60}">
      <dgm:prSet/>
      <dgm:spPr/>
      <dgm:t>
        <a:bodyPr/>
        <a:lstStyle/>
        <a:p>
          <a:endParaRPr lang="en-US"/>
        </a:p>
      </dgm:t>
    </dgm:pt>
    <dgm:pt modelId="{837BB064-8059-41D0-8D56-23EE05979683}" type="sibTrans" cxnId="{D54209FB-CA1C-4A25-8837-C1D78482AE60}">
      <dgm:prSet/>
      <dgm:spPr>
        <a:solidFill>
          <a:srgbClr val="C00000"/>
        </a:solidFill>
      </dgm:spPr>
      <dgm:t>
        <a:bodyPr/>
        <a:lstStyle/>
        <a:p>
          <a:endParaRPr lang="en-US"/>
        </a:p>
      </dgm:t>
    </dgm:pt>
    <dgm:pt modelId="{8216BCF4-CAC7-44D1-B72B-D2554E2FE117}">
      <dgm:prSet phldrT="[Text]" custT="1"/>
      <dgm:spPr>
        <a:solidFill>
          <a:srgbClr val="002060"/>
        </a:solidFill>
        <a:ln>
          <a:solidFill>
            <a:srgbClr val="002060"/>
          </a:solidFill>
        </a:ln>
      </dgm:spPr>
      <dgm:t>
        <a:bodyPr/>
        <a:lstStyle/>
        <a:p>
          <a:r>
            <a:rPr lang="en-US" sz="1600" b="1" dirty="0">
              <a:latin typeface="+mj-lt"/>
            </a:rPr>
            <a:t>Results</a:t>
          </a:r>
        </a:p>
      </dgm:t>
    </dgm:pt>
    <dgm:pt modelId="{01AACFC5-BBD0-4FDA-A733-6F6FDCF0D2B1}" type="parTrans" cxnId="{8E2DC222-9249-428C-BDFF-6E0D3115D50B}">
      <dgm:prSet/>
      <dgm:spPr/>
      <dgm:t>
        <a:bodyPr/>
        <a:lstStyle/>
        <a:p>
          <a:endParaRPr lang="en-US"/>
        </a:p>
      </dgm:t>
    </dgm:pt>
    <dgm:pt modelId="{C142370F-07B3-4222-B68D-AB88C541CD01}" type="sibTrans" cxnId="{8E2DC222-9249-428C-BDFF-6E0D3115D50B}">
      <dgm:prSet/>
      <dgm:spPr>
        <a:solidFill>
          <a:srgbClr val="C00000"/>
        </a:solidFill>
      </dgm:spPr>
      <dgm:t>
        <a:bodyPr/>
        <a:lstStyle/>
        <a:p>
          <a:endParaRPr lang="en-US"/>
        </a:p>
      </dgm:t>
    </dgm:pt>
    <dgm:pt modelId="{C1894589-3E27-43FA-B30B-6F29D453D9D1}">
      <dgm:prSet phldrT="[Text]"/>
      <dgm:spPr>
        <a:solidFill>
          <a:srgbClr val="002060"/>
        </a:solidFill>
      </dgm:spPr>
      <dgm:t>
        <a:bodyPr/>
        <a:lstStyle/>
        <a:p>
          <a:r>
            <a:rPr lang="en-US" b="1" dirty="0"/>
            <a:t>P&amp;P Bonds</a:t>
          </a:r>
        </a:p>
      </dgm:t>
    </dgm:pt>
    <dgm:pt modelId="{1077718B-893F-4868-BF54-B55DB0D3C908}" type="parTrans" cxnId="{8C763D37-B3CF-4C60-9141-45ABBDF521A4}">
      <dgm:prSet/>
      <dgm:spPr/>
      <dgm:t>
        <a:bodyPr/>
        <a:lstStyle/>
        <a:p>
          <a:endParaRPr lang="en-US"/>
        </a:p>
      </dgm:t>
    </dgm:pt>
    <dgm:pt modelId="{3DCB20EB-4827-4F7B-B75C-95D0F25B29EA}" type="sibTrans" cxnId="{8C763D37-B3CF-4C60-9141-45ABBDF521A4}">
      <dgm:prSet/>
      <dgm:spPr>
        <a:solidFill>
          <a:srgbClr val="C00000"/>
        </a:solidFill>
      </dgm:spPr>
      <dgm:t>
        <a:bodyPr/>
        <a:lstStyle/>
        <a:p>
          <a:endParaRPr lang="en-US"/>
        </a:p>
      </dgm:t>
    </dgm:pt>
    <dgm:pt modelId="{AE06C1A6-CC3A-4D7C-8991-62C016400F99}">
      <dgm:prSet phldrT="[Text]"/>
      <dgm:spPr>
        <a:solidFill>
          <a:srgbClr val="002060"/>
        </a:solidFill>
      </dgm:spPr>
      <dgm:t>
        <a:bodyPr/>
        <a:lstStyle/>
        <a:p>
          <a:r>
            <a:rPr lang="en-US" b="1" dirty="0"/>
            <a:t>Final Consent</a:t>
          </a:r>
        </a:p>
      </dgm:t>
    </dgm:pt>
    <dgm:pt modelId="{E4508190-B85D-4B51-B520-28177B51D643}" type="parTrans" cxnId="{5A4D4A7C-739F-4CE4-9755-08E3FE208133}">
      <dgm:prSet/>
      <dgm:spPr/>
      <dgm:t>
        <a:bodyPr/>
        <a:lstStyle/>
        <a:p>
          <a:endParaRPr lang="en-US"/>
        </a:p>
      </dgm:t>
    </dgm:pt>
    <dgm:pt modelId="{CA7A9246-1E7E-4815-ABED-E865D67634D5}" type="sibTrans" cxnId="{5A4D4A7C-739F-4CE4-9755-08E3FE208133}">
      <dgm:prSet/>
      <dgm:spPr>
        <a:solidFill>
          <a:srgbClr val="C00000">
            <a:alpha val="88000"/>
          </a:srgbClr>
        </a:solidFill>
      </dgm:spPr>
      <dgm:t>
        <a:bodyPr/>
        <a:lstStyle/>
        <a:p>
          <a:endParaRPr lang="en-US"/>
        </a:p>
      </dgm:t>
    </dgm:pt>
    <dgm:pt modelId="{575D1F20-C025-494F-B79F-077E7DFC2BAC}">
      <dgm:prSet phldrT="[Text]" custT="1"/>
      <dgm:spPr>
        <a:solidFill>
          <a:srgbClr val="002060"/>
        </a:solidFill>
      </dgm:spPr>
      <dgm:t>
        <a:bodyPr/>
        <a:lstStyle/>
        <a:p>
          <a:r>
            <a:rPr lang="en-US" sz="1500" b="1" dirty="0">
              <a:latin typeface="+mn-lt"/>
            </a:rPr>
            <a:t>Contract</a:t>
          </a:r>
        </a:p>
      </dgm:t>
    </dgm:pt>
    <dgm:pt modelId="{490BC129-1CC6-4F92-8EAC-77245A5A5FCF}" type="sibTrans" cxnId="{CF0A8ADB-D0BC-44D8-8043-E2EB3E9F5570}">
      <dgm:prSet/>
      <dgm:spPr>
        <a:solidFill>
          <a:srgbClr val="C00000"/>
        </a:solidFill>
      </dgm:spPr>
      <dgm:t>
        <a:bodyPr/>
        <a:lstStyle/>
        <a:p>
          <a:endParaRPr lang="en-US"/>
        </a:p>
      </dgm:t>
    </dgm:pt>
    <dgm:pt modelId="{FFD162A6-7A37-4845-BDE5-268163A9716F}" type="parTrans" cxnId="{CF0A8ADB-D0BC-44D8-8043-E2EB3E9F5570}">
      <dgm:prSet/>
      <dgm:spPr/>
      <dgm:t>
        <a:bodyPr/>
        <a:lstStyle/>
        <a:p>
          <a:endParaRPr lang="en-US"/>
        </a:p>
      </dgm:t>
    </dgm:pt>
    <dgm:pt modelId="{D044BE47-7E34-442B-BE39-DEBBCE0CBECD}" type="pres">
      <dgm:prSet presAssocID="{897A9A82-6AD8-4A01-B2C0-D4A78E1BEB05}" presName="cycle" presStyleCnt="0">
        <dgm:presLayoutVars>
          <dgm:dir/>
          <dgm:resizeHandles val="exact"/>
        </dgm:presLayoutVars>
      </dgm:prSet>
      <dgm:spPr/>
    </dgm:pt>
    <dgm:pt modelId="{79B66CF2-C9B6-4109-B776-15F9C885A638}" type="pres">
      <dgm:prSet presAssocID="{BCBC0A55-6A39-494C-BE4D-11087CA00F64}" presName="node" presStyleLbl="node1" presStyleIdx="0" presStyleCnt="5" custRadScaleRad="95167" custRadScaleInc="381">
        <dgm:presLayoutVars>
          <dgm:bulletEnabled val="1"/>
        </dgm:presLayoutVars>
      </dgm:prSet>
      <dgm:spPr/>
    </dgm:pt>
    <dgm:pt modelId="{5FD6183B-5EEA-4495-BC6C-1C22546332D8}" type="pres">
      <dgm:prSet presAssocID="{837BB064-8059-41D0-8D56-23EE05979683}" presName="sibTrans" presStyleLbl="sibTrans2D1" presStyleIdx="0" presStyleCnt="5"/>
      <dgm:spPr/>
    </dgm:pt>
    <dgm:pt modelId="{47939C88-E22A-4319-A17D-58A16A076692}" type="pres">
      <dgm:prSet presAssocID="{837BB064-8059-41D0-8D56-23EE05979683}" presName="connectorText" presStyleLbl="sibTrans2D1" presStyleIdx="0" presStyleCnt="5"/>
      <dgm:spPr/>
    </dgm:pt>
    <dgm:pt modelId="{B297673C-2568-4426-8EE4-72BB7EA6A179}" type="pres">
      <dgm:prSet presAssocID="{8216BCF4-CAC7-44D1-B72B-D2554E2FE117}" presName="node" presStyleLbl="node1" presStyleIdx="1" presStyleCnt="5">
        <dgm:presLayoutVars>
          <dgm:bulletEnabled val="1"/>
        </dgm:presLayoutVars>
      </dgm:prSet>
      <dgm:spPr/>
    </dgm:pt>
    <dgm:pt modelId="{F47750AD-FB65-403A-A083-F02C3A742AD5}" type="pres">
      <dgm:prSet presAssocID="{C142370F-07B3-4222-B68D-AB88C541CD01}" presName="sibTrans" presStyleLbl="sibTrans2D1" presStyleIdx="1" presStyleCnt="5"/>
      <dgm:spPr/>
    </dgm:pt>
    <dgm:pt modelId="{E4F7EFA8-32EE-4AA5-906B-85947E3A145C}" type="pres">
      <dgm:prSet presAssocID="{C142370F-07B3-4222-B68D-AB88C541CD01}" presName="connectorText" presStyleLbl="sibTrans2D1" presStyleIdx="1" presStyleCnt="5"/>
      <dgm:spPr/>
    </dgm:pt>
    <dgm:pt modelId="{EF3A4B4A-C933-4BEC-A46B-6033CB1BB0EC}" type="pres">
      <dgm:prSet presAssocID="{575D1F20-C025-494F-B79F-077E7DFC2BAC}" presName="node" presStyleLbl="node1" presStyleIdx="2" presStyleCnt="5" custScaleX="110646">
        <dgm:presLayoutVars>
          <dgm:bulletEnabled val="1"/>
        </dgm:presLayoutVars>
      </dgm:prSet>
      <dgm:spPr/>
    </dgm:pt>
    <dgm:pt modelId="{8A4E5D58-57A3-4514-A2FA-15EBB308BA71}" type="pres">
      <dgm:prSet presAssocID="{490BC129-1CC6-4F92-8EAC-77245A5A5FCF}" presName="sibTrans" presStyleLbl="sibTrans2D1" presStyleIdx="2" presStyleCnt="5"/>
      <dgm:spPr/>
    </dgm:pt>
    <dgm:pt modelId="{BF972B3B-2F14-46EE-99B9-D730D5BBE0C6}" type="pres">
      <dgm:prSet presAssocID="{490BC129-1CC6-4F92-8EAC-77245A5A5FCF}" presName="connectorText" presStyleLbl="sibTrans2D1" presStyleIdx="2" presStyleCnt="5"/>
      <dgm:spPr/>
    </dgm:pt>
    <dgm:pt modelId="{9C213E09-B29F-4190-AFAC-2D211665B8E1}" type="pres">
      <dgm:prSet presAssocID="{C1894589-3E27-43FA-B30B-6F29D453D9D1}" presName="node" presStyleLbl="node1" presStyleIdx="3" presStyleCnt="5" custRadScaleRad="98670" custRadScaleInc="171">
        <dgm:presLayoutVars>
          <dgm:bulletEnabled val="1"/>
        </dgm:presLayoutVars>
      </dgm:prSet>
      <dgm:spPr/>
    </dgm:pt>
    <dgm:pt modelId="{60757C56-548C-474A-90C8-8C9477B5FA9F}" type="pres">
      <dgm:prSet presAssocID="{3DCB20EB-4827-4F7B-B75C-95D0F25B29EA}" presName="sibTrans" presStyleLbl="sibTrans2D1" presStyleIdx="3" presStyleCnt="5"/>
      <dgm:spPr/>
    </dgm:pt>
    <dgm:pt modelId="{1790F45C-2D1A-4140-A5D9-86DBE32097C3}" type="pres">
      <dgm:prSet presAssocID="{3DCB20EB-4827-4F7B-B75C-95D0F25B29EA}" presName="connectorText" presStyleLbl="sibTrans2D1" presStyleIdx="3" presStyleCnt="5"/>
      <dgm:spPr/>
    </dgm:pt>
    <dgm:pt modelId="{9087CC1B-4114-4DCF-A911-70B0A6945215}" type="pres">
      <dgm:prSet presAssocID="{AE06C1A6-CC3A-4D7C-8991-62C016400F99}" presName="node" presStyleLbl="node1" presStyleIdx="4" presStyleCnt="5">
        <dgm:presLayoutVars>
          <dgm:bulletEnabled val="1"/>
        </dgm:presLayoutVars>
      </dgm:prSet>
      <dgm:spPr/>
    </dgm:pt>
    <dgm:pt modelId="{8806B8C0-F7A0-46AD-A1D8-D0A7E45568FC}" type="pres">
      <dgm:prSet presAssocID="{CA7A9246-1E7E-4815-ABED-E865D67634D5}" presName="sibTrans" presStyleLbl="sibTrans2D1" presStyleIdx="4" presStyleCnt="5"/>
      <dgm:spPr/>
    </dgm:pt>
    <dgm:pt modelId="{2829B357-1696-4F30-BF4E-40BDF5180F81}" type="pres">
      <dgm:prSet presAssocID="{CA7A9246-1E7E-4815-ABED-E865D67634D5}" presName="connectorText" presStyleLbl="sibTrans2D1" presStyleIdx="4" presStyleCnt="5"/>
      <dgm:spPr/>
    </dgm:pt>
  </dgm:ptLst>
  <dgm:cxnLst>
    <dgm:cxn modelId="{506DE80C-A1B5-4928-BA43-1F6DBE815E3A}" type="presOf" srcId="{C142370F-07B3-4222-B68D-AB88C541CD01}" destId="{E4F7EFA8-32EE-4AA5-906B-85947E3A145C}" srcOrd="1" destOrd="0" presId="urn:microsoft.com/office/officeart/2005/8/layout/cycle2"/>
    <dgm:cxn modelId="{69F5A40E-F1C2-454B-BF18-523F25E00888}" type="presOf" srcId="{C142370F-07B3-4222-B68D-AB88C541CD01}" destId="{F47750AD-FB65-403A-A083-F02C3A742AD5}" srcOrd="0" destOrd="0" presId="urn:microsoft.com/office/officeart/2005/8/layout/cycle2"/>
    <dgm:cxn modelId="{466D9811-4EDB-470B-9CF1-3000BED43001}" type="presOf" srcId="{AE06C1A6-CC3A-4D7C-8991-62C016400F99}" destId="{9087CC1B-4114-4DCF-A911-70B0A6945215}" srcOrd="0" destOrd="0" presId="urn:microsoft.com/office/officeart/2005/8/layout/cycle2"/>
    <dgm:cxn modelId="{8E2DC222-9249-428C-BDFF-6E0D3115D50B}" srcId="{897A9A82-6AD8-4A01-B2C0-D4A78E1BEB05}" destId="{8216BCF4-CAC7-44D1-B72B-D2554E2FE117}" srcOrd="1" destOrd="0" parTransId="{01AACFC5-BBD0-4FDA-A733-6F6FDCF0D2B1}" sibTransId="{C142370F-07B3-4222-B68D-AB88C541CD01}"/>
    <dgm:cxn modelId="{1471CC34-7381-4578-AE39-FABFE6BB3BE9}" type="presOf" srcId="{837BB064-8059-41D0-8D56-23EE05979683}" destId="{47939C88-E22A-4319-A17D-58A16A076692}" srcOrd="1" destOrd="0" presId="urn:microsoft.com/office/officeart/2005/8/layout/cycle2"/>
    <dgm:cxn modelId="{8C763D37-B3CF-4C60-9141-45ABBDF521A4}" srcId="{897A9A82-6AD8-4A01-B2C0-D4A78E1BEB05}" destId="{C1894589-3E27-43FA-B30B-6F29D453D9D1}" srcOrd="3" destOrd="0" parTransId="{1077718B-893F-4868-BF54-B55DB0D3C908}" sibTransId="{3DCB20EB-4827-4F7B-B75C-95D0F25B29EA}"/>
    <dgm:cxn modelId="{0A3B3B5F-8ABA-41EE-A9E8-2EA394417D9D}" type="presOf" srcId="{490BC129-1CC6-4F92-8EAC-77245A5A5FCF}" destId="{BF972B3B-2F14-46EE-99B9-D730D5BBE0C6}" srcOrd="1" destOrd="0" presId="urn:microsoft.com/office/officeart/2005/8/layout/cycle2"/>
    <dgm:cxn modelId="{9B960D4D-E0F4-4B78-8065-FE7A2680B7BE}" type="presOf" srcId="{575D1F20-C025-494F-B79F-077E7DFC2BAC}" destId="{EF3A4B4A-C933-4BEC-A46B-6033CB1BB0EC}" srcOrd="0" destOrd="0" presId="urn:microsoft.com/office/officeart/2005/8/layout/cycle2"/>
    <dgm:cxn modelId="{1E4E5D77-F9F6-429F-BC35-485695F58542}" type="presOf" srcId="{CA7A9246-1E7E-4815-ABED-E865D67634D5}" destId="{2829B357-1696-4F30-BF4E-40BDF5180F81}" srcOrd="1" destOrd="0" presId="urn:microsoft.com/office/officeart/2005/8/layout/cycle2"/>
    <dgm:cxn modelId="{5A4D4A7C-739F-4CE4-9755-08E3FE208133}" srcId="{897A9A82-6AD8-4A01-B2C0-D4A78E1BEB05}" destId="{AE06C1A6-CC3A-4D7C-8991-62C016400F99}" srcOrd="4" destOrd="0" parTransId="{E4508190-B85D-4B51-B520-28177B51D643}" sibTransId="{CA7A9246-1E7E-4815-ABED-E865D67634D5}"/>
    <dgm:cxn modelId="{5021B39E-6032-467A-8A6C-80FFBFC2D4E5}" type="presOf" srcId="{CA7A9246-1E7E-4815-ABED-E865D67634D5}" destId="{8806B8C0-F7A0-46AD-A1D8-D0A7E45568FC}" srcOrd="0" destOrd="0" presId="urn:microsoft.com/office/officeart/2005/8/layout/cycle2"/>
    <dgm:cxn modelId="{3C702DA0-FF57-465D-B14E-0B2553229392}" type="presOf" srcId="{490BC129-1CC6-4F92-8EAC-77245A5A5FCF}" destId="{8A4E5D58-57A3-4514-A2FA-15EBB308BA71}" srcOrd="0" destOrd="0" presId="urn:microsoft.com/office/officeart/2005/8/layout/cycle2"/>
    <dgm:cxn modelId="{96FBA3A2-EAF4-4B02-9E1C-B0E8B298C6EA}" type="presOf" srcId="{837BB064-8059-41D0-8D56-23EE05979683}" destId="{5FD6183B-5EEA-4495-BC6C-1C22546332D8}" srcOrd="0" destOrd="0" presId="urn:microsoft.com/office/officeart/2005/8/layout/cycle2"/>
    <dgm:cxn modelId="{7B9A7AAE-C341-4B5E-A2DC-46074B5195C5}" type="presOf" srcId="{8216BCF4-CAC7-44D1-B72B-D2554E2FE117}" destId="{B297673C-2568-4426-8EE4-72BB7EA6A179}" srcOrd="0" destOrd="0" presId="urn:microsoft.com/office/officeart/2005/8/layout/cycle2"/>
    <dgm:cxn modelId="{5EF8EDBB-0357-41B0-9117-9EE5316BF049}" type="presOf" srcId="{897A9A82-6AD8-4A01-B2C0-D4A78E1BEB05}" destId="{D044BE47-7E34-442B-BE39-DEBBCE0CBECD}" srcOrd="0" destOrd="0" presId="urn:microsoft.com/office/officeart/2005/8/layout/cycle2"/>
    <dgm:cxn modelId="{CF0A8ADB-D0BC-44D8-8043-E2EB3E9F5570}" srcId="{897A9A82-6AD8-4A01-B2C0-D4A78E1BEB05}" destId="{575D1F20-C025-494F-B79F-077E7DFC2BAC}" srcOrd="2" destOrd="0" parTransId="{FFD162A6-7A37-4845-BDE5-268163A9716F}" sibTransId="{490BC129-1CC6-4F92-8EAC-77245A5A5FCF}"/>
    <dgm:cxn modelId="{79E63BE3-8304-4720-A3D9-9BD864A31EC7}" type="presOf" srcId="{3DCB20EB-4827-4F7B-B75C-95D0F25B29EA}" destId="{1790F45C-2D1A-4140-A5D9-86DBE32097C3}" srcOrd="1" destOrd="0" presId="urn:microsoft.com/office/officeart/2005/8/layout/cycle2"/>
    <dgm:cxn modelId="{FFD6DFE3-2AAE-4B48-B3BA-37D8DEEB2EF7}" type="presOf" srcId="{3DCB20EB-4827-4F7B-B75C-95D0F25B29EA}" destId="{60757C56-548C-474A-90C8-8C9477B5FA9F}" srcOrd="0" destOrd="0" presId="urn:microsoft.com/office/officeart/2005/8/layout/cycle2"/>
    <dgm:cxn modelId="{C1F88EE4-5003-4B0B-BAF7-C473C0A33493}" type="presOf" srcId="{C1894589-3E27-43FA-B30B-6F29D453D9D1}" destId="{9C213E09-B29F-4190-AFAC-2D211665B8E1}" srcOrd="0" destOrd="0" presId="urn:microsoft.com/office/officeart/2005/8/layout/cycle2"/>
    <dgm:cxn modelId="{DEDC0AFA-D140-4164-AF7C-F711101B770C}" type="presOf" srcId="{BCBC0A55-6A39-494C-BE4D-11087CA00F64}" destId="{79B66CF2-C9B6-4109-B776-15F9C885A638}" srcOrd="0" destOrd="0" presId="urn:microsoft.com/office/officeart/2005/8/layout/cycle2"/>
    <dgm:cxn modelId="{D54209FB-CA1C-4A25-8837-C1D78482AE60}" srcId="{897A9A82-6AD8-4A01-B2C0-D4A78E1BEB05}" destId="{BCBC0A55-6A39-494C-BE4D-11087CA00F64}" srcOrd="0" destOrd="0" parTransId="{7144FA8E-9BF1-434A-8F0A-61B1E132C412}" sibTransId="{837BB064-8059-41D0-8D56-23EE05979683}"/>
    <dgm:cxn modelId="{614765B6-05EE-4249-A25D-26549EC0D6FA}" type="presParOf" srcId="{D044BE47-7E34-442B-BE39-DEBBCE0CBECD}" destId="{79B66CF2-C9B6-4109-B776-15F9C885A638}" srcOrd="0" destOrd="0" presId="urn:microsoft.com/office/officeart/2005/8/layout/cycle2"/>
    <dgm:cxn modelId="{4E3E996F-CB4C-45AB-866D-26B507278E51}" type="presParOf" srcId="{D044BE47-7E34-442B-BE39-DEBBCE0CBECD}" destId="{5FD6183B-5EEA-4495-BC6C-1C22546332D8}" srcOrd="1" destOrd="0" presId="urn:microsoft.com/office/officeart/2005/8/layout/cycle2"/>
    <dgm:cxn modelId="{6FEC1E86-7D17-4973-B0C2-20478CC116E5}" type="presParOf" srcId="{5FD6183B-5EEA-4495-BC6C-1C22546332D8}" destId="{47939C88-E22A-4319-A17D-58A16A076692}" srcOrd="0" destOrd="0" presId="urn:microsoft.com/office/officeart/2005/8/layout/cycle2"/>
    <dgm:cxn modelId="{7264EFA7-830D-4E41-91C3-449DA844024C}" type="presParOf" srcId="{D044BE47-7E34-442B-BE39-DEBBCE0CBECD}" destId="{B297673C-2568-4426-8EE4-72BB7EA6A179}" srcOrd="2" destOrd="0" presId="urn:microsoft.com/office/officeart/2005/8/layout/cycle2"/>
    <dgm:cxn modelId="{D9D01F78-FF5A-419E-973E-CA33ABC9BEBF}" type="presParOf" srcId="{D044BE47-7E34-442B-BE39-DEBBCE0CBECD}" destId="{F47750AD-FB65-403A-A083-F02C3A742AD5}" srcOrd="3" destOrd="0" presId="urn:microsoft.com/office/officeart/2005/8/layout/cycle2"/>
    <dgm:cxn modelId="{36979E64-1B73-4C22-B7F3-270469231833}" type="presParOf" srcId="{F47750AD-FB65-403A-A083-F02C3A742AD5}" destId="{E4F7EFA8-32EE-4AA5-906B-85947E3A145C}" srcOrd="0" destOrd="0" presId="urn:microsoft.com/office/officeart/2005/8/layout/cycle2"/>
    <dgm:cxn modelId="{B7EC1725-6C62-404E-8B8A-25386ABB63BD}" type="presParOf" srcId="{D044BE47-7E34-442B-BE39-DEBBCE0CBECD}" destId="{EF3A4B4A-C933-4BEC-A46B-6033CB1BB0EC}" srcOrd="4" destOrd="0" presId="urn:microsoft.com/office/officeart/2005/8/layout/cycle2"/>
    <dgm:cxn modelId="{86260986-60AC-4DFA-BBCF-715615547AEB}" type="presParOf" srcId="{D044BE47-7E34-442B-BE39-DEBBCE0CBECD}" destId="{8A4E5D58-57A3-4514-A2FA-15EBB308BA71}" srcOrd="5" destOrd="0" presId="urn:microsoft.com/office/officeart/2005/8/layout/cycle2"/>
    <dgm:cxn modelId="{E2BB2A0D-7F57-478F-8586-2D6BDAEFD4A4}" type="presParOf" srcId="{8A4E5D58-57A3-4514-A2FA-15EBB308BA71}" destId="{BF972B3B-2F14-46EE-99B9-D730D5BBE0C6}" srcOrd="0" destOrd="0" presId="urn:microsoft.com/office/officeart/2005/8/layout/cycle2"/>
    <dgm:cxn modelId="{C9D62C35-CA55-408C-91D7-3342BEDED9E9}" type="presParOf" srcId="{D044BE47-7E34-442B-BE39-DEBBCE0CBECD}" destId="{9C213E09-B29F-4190-AFAC-2D211665B8E1}" srcOrd="6" destOrd="0" presId="urn:microsoft.com/office/officeart/2005/8/layout/cycle2"/>
    <dgm:cxn modelId="{8ADCC5EB-F36A-44AC-80EE-2809DA63C638}" type="presParOf" srcId="{D044BE47-7E34-442B-BE39-DEBBCE0CBECD}" destId="{60757C56-548C-474A-90C8-8C9477B5FA9F}" srcOrd="7" destOrd="0" presId="urn:microsoft.com/office/officeart/2005/8/layout/cycle2"/>
    <dgm:cxn modelId="{F2D1A407-55AC-46E9-94ED-34117E32716D}" type="presParOf" srcId="{60757C56-548C-474A-90C8-8C9477B5FA9F}" destId="{1790F45C-2D1A-4140-A5D9-86DBE32097C3}" srcOrd="0" destOrd="0" presId="urn:microsoft.com/office/officeart/2005/8/layout/cycle2"/>
    <dgm:cxn modelId="{ADB108D4-D9CF-48A5-B5BA-0BC6FFDE1626}" type="presParOf" srcId="{D044BE47-7E34-442B-BE39-DEBBCE0CBECD}" destId="{9087CC1B-4114-4DCF-A911-70B0A6945215}" srcOrd="8" destOrd="0" presId="urn:microsoft.com/office/officeart/2005/8/layout/cycle2"/>
    <dgm:cxn modelId="{A16D1221-D7BE-4F46-9F98-1E61E1B08BA0}" type="presParOf" srcId="{D044BE47-7E34-442B-BE39-DEBBCE0CBECD}" destId="{8806B8C0-F7A0-46AD-A1D8-D0A7E45568FC}" srcOrd="9" destOrd="0" presId="urn:microsoft.com/office/officeart/2005/8/layout/cycle2"/>
    <dgm:cxn modelId="{89D7712F-2B96-4178-BC77-D8F788D951F4}" type="presParOf" srcId="{8806B8C0-F7A0-46AD-A1D8-D0A7E45568FC}" destId="{2829B357-1696-4F30-BF4E-40BDF5180F81}" srcOrd="0" destOrd="0" presId="urn:microsoft.com/office/officeart/2005/8/layout/cycle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5886BC-E97A-4263-9E0D-055CED6E58E9}" type="doc">
      <dgm:prSet loTypeId="urn:microsoft.com/office/officeart/2005/8/layout/hProcess9" loCatId="process" qsTypeId="urn:microsoft.com/office/officeart/2005/8/quickstyle/simple1" qsCatId="simple" csTypeId="urn:microsoft.com/office/officeart/2005/8/colors/accent1_2" csCatId="accent1" phldr="1"/>
      <dgm:spPr/>
    </dgm:pt>
    <dgm:pt modelId="{F80C8389-1BFF-4CAB-98CC-71236114EA07}">
      <dgm:prSet phldrT="[Text]" custT="1"/>
      <dgm:spPr>
        <a:solidFill>
          <a:srgbClr val="002060"/>
        </a:solidFill>
      </dgm:spPr>
      <dgm:t>
        <a:bodyPr/>
        <a:lstStyle/>
        <a:p>
          <a:pPr algn="ctr"/>
          <a:r>
            <a:rPr lang="en-US" sz="2400" b="1" u="sng" dirty="0">
              <a:latin typeface="Calibri" panose="020F0502020204030204" pitchFamily="34" charset="0"/>
              <a:cs typeface="Calibri" panose="020F0502020204030204" pitchFamily="34" charset="0"/>
            </a:rPr>
            <a:t>CREDIT BASED</a:t>
          </a:r>
          <a:r>
            <a:rPr lang="en-US" sz="1800" b="1" u="sng" dirty="0">
              <a:latin typeface="Calibri" panose="020F0502020204030204" pitchFamily="34" charset="0"/>
              <a:cs typeface="Calibri" panose="020F0502020204030204" pitchFamily="34" charset="0"/>
            </a:rPr>
            <a:t> </a:t>
          </a:r>
          <a:r>
            <a:rPr lang="en-US" sz="1600" b="1" u="sng" dirty="0">
              <a:latin typeface="Calibri" panose="020F0502020204030204" pitchFamily="34" charset="0"/>
              <a:cs typeface="Calibri" panose="020F0502020204030204" pitchFamily="34" charset="0"/>
            </a:rPr>
            <a:t>         </a:t>
          </a:r>
        </a:p>
        <a:p>
          <a:pPr algn="ctr"/>
          <a:r>
            <a:rPr lang="en-US" sz="1800" b="1" dirty="0">
              <a:latin typeface="Calibri" panose="020F0502020204030204" pitchFamily="34" charset="0"/>
              <a:cs typeface="Calibri" panose="020F0502020204030204" pitchFamily="34" charset="0"/>
            </a:rPr>
            <a:t>(up to $750,000)                </a:t>
          </a:r>
          <a:r>
            <a:rPr lang="en-US" sz="1800" b="0" dirty="0">
              <a:latin typeface="Calibri" panose="020F0502020204030204" pitchFamily="34" charset="0"/>
              <a:cs typeface="Calibri" panose="020F0502020204030204" pitchFamily="34" charset="0"/>
            </a:rPr>
            <a:t>Application Only </a:t>
          </a:r>
          <a:r>
            <a:rPr lang="en-US" sz="1800" dirty="0">
              <a:latin typeface="Calibri" panose="020F0502020204030204" pitchFamily="34" charset="0"/>
              <a:cs typeface="Calibri" panose="020F0502020204030204" pitchFamily="34" charset="0"/>
            </a:rPr>
            <a:t>No Financials! </a:t>
          </a:r>
        </a:p>
      </dgm:t>
    </dgm:pt>
    <dgm:pt modelId="{F8B44D0F-C7EC-4D9D-980B-99A0F2CAA408}" type="parTrans" cxnId="{C44A9CF8-346E-4845-9AF5-C1FCD88E1893}">
      <dgm:prSet/>
      <dgm:spPr/>
      <dgm:t>
        <a:bodyPr/>
        <a:lstStyle/>
        <a:p>
          <a:endParaRPr lang="en-US"/>
        </a:p>
      </dgm:t>
    </dgm:pt>
    <dgm:pt modelId="{474100B0-18EA-40E6-9D5A-A3E286AACFAD}" type="sibTrans" cxnId="{C44A9CF8-346E-4845-9AF5-C1FCD88E1893}">
      <dgm:prSet/>
      <dgm:spPr/>
      <dgm:t>
        <a:bodyPr/>
        <a:lstStyle/>
        <a:p>
          <a:endParaRPr lang="en-US"/>
        </a:p>
      </dgm:t>
    </dgm:pt>
    <dgm:pt modelId="{E21DD16A-65BF-4F5F-8537-5D295FFA9B65}">
      <dgm:prSet phldrT="[Text]" custT="1"/>
      <dgm:spPr>
        <a:solidFill>
          <a:srgbClr val="002060"/>
        </a:solidFill>
      </dgm:spPr>
      <dgm:t>
        <a:bodyPr/>
        <a:lstStyle/>
        <a:p>
          <a:pPr algn="ctr"/>
          <a:r>
            <a:rPr lang="en-US" sz="2400" b="1" u="sng" dirty="0">
              <a:latin typeface="Calibri" panose="020F0502020204030204" pitchFamily="34" charset="0"/>
              <a:cs typeface="Calibri" panose="020F0502020204030204" pitchFamily="34" charset="0"/>
            </a:rPr>
            <a:t>SMALL CONTRACT</a:t>
          </a:r>
          <a:r>
            <a:rPr lang="en-US" sz="2000" b="1" dirty="0">
              <a:latin typeface="Calibri" panose="020F0502020204030204" pitchFamily="34" charset="0"/>
              <a:cs typeface="Calibri" panose="020F0502020204030204" pitchFamily="34" charset="0"/>
            </a:rPr>
            <a:t> </a:t>
          </a:r>
          <a:r>
            <a:rPr lang="en-US" sz="1600" b="1" dirty="0">
              <a:latin typeface="Calibri" panose="020F0502020204030204" pitchFamily="34" charset="0"/>
              <a:cs typeface="Calibri" panose="020F0502020204030204" pitchFamily="34" charset="0"/>
            </a:rPr>
            <a:t>($750,000 - $1,500,000)           </a:t>
          </a:r>
        </a:p>
        <a:p>
          <a:pPr algn="ctr"/>
          <a:r>
            <a:rPr lang="en-US" sz="2000" b="0" dirty="0">
              <a:latin typeface="Calibri" panose="020F0502020204030204" pitchFamily="34" charset="0"/>
              <a:cs typeface="Calibri" panose="020F0502020204030204" pitchFamily="34" charset="0"/>
            </a:rPr>
            <a:t>Application + Corporate In-House Financials &amp; Personal Financial Statements</a:t>
          </a:r>
        </a:p>
      </dgm:t>
    </dgm:pt>
    <dgm:pt modelId="{7923611B-B681-4587-91A1-D900F5088106}" type="parTrans" cxnId="{54CACDF0-D35B-4272-B10E-58F18A909373}">
      <dgm:prSet/>
      <dgm:spPr/>
      <dgm:t>
        <a:bodyPr/>
        <a:lstStyle/>
        <a:p>
          <a:endParaRPr lang="en-US"/>
        </a:p>
      </dgm:t>
    </dgm:pt>
    <dgm:pt modelId="{BBAC3185-FD9A-4365-B2CA-1AB5504312F8}" type="sibTrans" cxnId="{54CACDF0-D35B-4272-B10E-58F18A909373}">
      <dgm:prSet/>
      <dgm:spPr/>
      <dgm:t>
        <a:bodyPr/>
        <a:lstStyle/>
        <a:p>
          <a:endParaRPr lang="en-US"/>
        </a:p>
      </dgm:t>
    </dgm:pt>
    <dgm:pt modelId="{85C8C28C-90D6-40C0-A9E1-956374151B4D}">
      <dgm:prSet phldrT="[Text]" custT="1"/>
      <dgm:spPr>
        <a:solidFill>
          <a:srgbClr val="002060"/>
        </a:solidFill>
      </dgm:spPr>
      <dgm:t>
        <a:bodyPr/>
        <a:lstStyle/>
        <a:p>
          <a:r>
            <a:rPr lang="en-US" sz="2400" b="1" u="sng" dirty="0">
              <a:latin typeface="Calibri" panose="020F0502020204030204" pitchFamily="34" charset="0"/>
              <a:cs typeface="Calibri" panose="020F0502020204030204" pitchFamily="34" charset="0"/>
            </a:rPr>
            <a:t>STANDARD </a:t>
          </a:r>
          <a:r>
            <a:rPr lang="en-US" sz="2100" b="1" dirty="0">
              <a:latin typeface="Calibri" panose="020F0502020204030204" pitchFamily="34" charset="0"/>
              <a:cs typeface="Calibri" panose="020F0502020204030204" pitchFamily="34" charset="0"/>
            </a:rPr>
            <a:t>              </a:t>
          </a:r>
          <a:r>
            <a:rPr lang="en-US" sz="1800" b="1" dirty="0">
              <a:latin typeface="Calibri" panose="020F0502020204030204" pitchFamily="34" charset="0"/>
              <a:cs typeface="Calibri" panose="020F0502020204030204" pitchFamily="34" charset="0"/>
            </a:rPr>
            <a:t>(Over $1,500,000)</a:t>
          </a:r>
          <a:r>
            <a:rPr lang="en-US" sz="2100" b="1" dirty="0">
              <a:latin typeface="Calibri" panose="020F0502020204030204" pitchFamily="34" charset="0"/>
              <a:cs typeface="Calibri" panose="020F0502020204030204" pitchFamily="34" charset="0"/>
            </a:rPr>
            <a:t>            </a:t>
          </a:r>
          <a:r>
            <a:rPr lang="en-US" sz="2100" dirty="0">
              <a:latin typeface="Calibri" panose="020F0502020204030204" pitchFamily="34" charset="0"/>
              <a:cs typeface="Calibri" panose="020F0502020204030204" pitchFamily="34" charset="0"/>
            </a:rPr>
            <a:t> </a:t>
          </a:r>
        </a:p>
        <a:p>
          <a:r>
            <a:rPr lang="en-US" sz="2000" dirty="0">
              <a:latin typeface="Calibri" panose="020F0502020204030204" pitchFamily="34" charset="0"/>
              <a:cs typeface="Calibri" panose="020F0502020204030204" pitchFamily="34" charset="0"/>
            </a:rPr>
            <a:t>Full File… Application + Qualifying CPA Prepared Financial Statements</a:t>
          </a:r>
        </a:p>
      </dgm:t>
    </dgm:pt>
    <dgm:pt modelId="{6EFBB112-B8B6-465A-8AB2-0ED556DC0535}" type="parTrans" cxnId="{F1678C16-31FA-4788-B931-E84B9487FB58}">
      <dgm:prSet/>
      <dgm:spPr/>
      <dgm:t>
        <a:bodyPr/>
        <a:lstStyle/>
        <a:p>
          <a:endParaRPr lang="en-US"/>
        </a:p>
      </dgm:t>
    </dgm:pt>
    <dgm:pt modelId="{09B6B282-1D8C-4B30-A192-FA5F15DC8AC9}" type="sibTrans" cxnId="{F1678C16-31FA-4788-B931-E84B9487FB58}">
      <dgm:prSet/>
      <dgm:spPr/>
      <dgm:t>
        <a:bodyPr/>
        <a:lstStyle/>
        <a:p>
          <a:endParaRPr lang="en-US"/>
        </a:p>
      </dgm:t>
    </dgm:pt>
    <dgm:pt modelId="{2FD9D155-BBF0-48CE-84D0-DC10C1BD715B}" type="pres">
      <dgm:prSet presAssocID="{EC5886BC-E97A-4263-9E0D-055CED6E58E9}" presName="CompostProcess" presStyleCnt="0">
        <dgm:presLayoutVars>
          <dgm:dir/>
          <dgm:resizeHandles val="exact"/>
        </dgm:presLayoutVars>
      </dgm:prSet>
      <dgm:spPr/>
    </dgm:pt>
    <dgm:pt modelId="{7838DFD3-7AE6-45D4-8A7D-DD5158491372}" type="pres">
      <dgm:prSet presAssocID="{EC5886BC-E97A-4263-9E0D-055CED6E58E9}" presName="arrow" presStyleLbl="bgShp" presStyleIdx="0" presStyleCnt="1"/>
      <dgm:spPr>
        <a:solidFill>
          <a:srgbClr val="FF0000">
            <a:alpha val="12000"/>
          </a:srgbClr>
        </a:solidFill>
      </dgm:spPr>
    </dgm:pt>
    <dgm:pt modelId="{61838712-9BE9-4698-B670-123660104A90}" type="pres">
      <dgm:prSet presAssocID="{EC5886BC-E97A-4263-9E0D-055CED6E58E9}" presName="linearProcess" presStyleCnt="0"/>
      <dgm:spPr/>
    </dgm:pt>
    <dgm:pt modelId="{E2378482-BEFF-4158-8957-C6CBEBBD9947}" type="pres">
      <dgm:prSet presAssocID="{F80C8389-1BFF-4CAB-98CC-71236114EA07}" presName="textNode" presStyleLbl="node1" presStyleIdx="0" presStyleCnt="3" custScaleX="87393" custScaleY="93750">
        <dgm:presLayoutVars>
          <dgm:bulletEnabled val="1"/>
        </dgm:presLayoutVars>
      </dgm:prSet>
      <dgm:spPr/>
    </dgm:pt>
    <dgm:pt modelId="{C09CB03A-F3AC-46E8-98F1-1E688808E589}" type="pres">
      <dgm:prSet presAssocID="{474100B0-18EA-40E6-9D5A-A3E286AACFAD}" presName="sibTrans" presStyleCnt="0"/>
      <dgm:spPr/>
    </dgm:pt>
    <dgm:pt modelId="{0D36D8AD-07F3-45FE-B056-ED05A498581B}" type="pres">
      <dgm:prSet presAssocID="{E21DD16A-65BF-4F5F-8537-5D295FFA9B65}" presName="textNode" presStyleLbl="node1" presStyleIdx="1" presStyleCnt="3" custScaleX="104643">
        <dgm:presLayoutVars>
          <dgm:bulletEnabled val="1"/>
        </dgm:presLayoutVars>
      </dgm:prSet>
      <dgm:spPr/>
    </dgm:pt>
    <dgm:pt modelId="{33AD7694-B90C-4B2C-AB27-041DD1F87D3C}" type="pres">
      <dgm:prSet presAssocID="{BBAC3185-FD9A-4365-B2CA-1AB5504312F8}" presName="sibTrans" presStyleCnt="0"/>
      <dgm:spPr/>
    </dgm:pt>
    <dgm:pt modelId="{64F118E1-D5E8-4669-B23D-0F15D09A730D}" type="pres">
      <dgm:prSet presAssocID="{85C8C28C-90D6-40C0-A9E1-956374151B4D}" presName="textNode" presStyleLbl="node1" presStyleIdx="2" presStyleCnt="3" custScaleX="105061" custScaleY="109375">
        <dgm:presLayoutVars>
          <dgm:bulletEnabled val="1"/>
        </dgm:presLayoutVars>
      </dgm:prSet>
      <dgm:spPr/>
    </dgm:pt>
  </dgm:ptLst>
  <dgm:cxnLst>
    <dgm:cxn modelId="{F1678C16-31FA-4788-B931-E84B9487FB58}" srcId="{EC5886BC-E97A-4263-9E0D-055CED6E58E9}" destId="{85C8C28C-90D6-40C0-A9E1-956374151B4D}" srcOrd="2" destOrd="0" parTransId="{6EFBB112-B8B6-465A-8AB2-0ED556DC0535}" sibTransId="{09B6B282-1D8C-4B30-A192-FA5F15DC8AC9}"/>
    <dgm:cxn modelId="{89839789-4582-4F7D-AAE5-CECA532CDAA1}" type="presOf" srcId="{85C8C28C-90D6-40C0-A9E1-956374151B4D}" destId="{64F118E1-D5E8-4669-B23D-0F15D09A730D}" srcOrd="0" destOrd="0" presId="urn:microsoft.com/office/officeart/2005/8/layout/hProcess9"/>
    <dgm:cxn modelId="{17C504DD-0357-4721-98CD-C4792F7FA993}" type="presOf" srcId="{F80C8389-1BFF-4CAB-98CC-71236114EA07}" destId="{E2378482-BEFF-4158-8957-C6CBEBBD9947}" srcOrd="0" destOrd="0" presId="urn:microsoft.com/office/officeart/2005/8/layout/hProcess9"/>
    <dgm:cxn modelId="{B64A6DE5-84FE-4ACD-ABFD-D0EADFF1FC62}" type="presOf" srcId="{EC5886BC-E97A-4263-9E0D-055CED6E58E9}" destId="{2FD9D155-BBF0-48CE-84D0-DC10C1BD715B}" srcOrd="0" destOrd="0" presId="urn:microsoft.com/office/officeart/2005/8/layout/hProcess9"/>
    <dgm:cxn modelId="{54CACDF0-D35B-4272-B10E-58F18A909373}" srcId="{EC5886BC-E97A-4263-9E0D-055CED6E58E9}" destId="{E21DD16A-65BF-4F5F-8537-5D295FFA9B65}" srcOrd="1" destOrd="0" parTransId="{7923611B-B681-4587-91A1-D900F5088106}" sibTransId="{BBAC3185-FD9A-4365-B2CA-1AB5504312F8}"/>
    <dgm:cxn modelId="{C44A9CF8-346E-4845-9AF5-C1FCD88E1893}" srcId="{EC5886BC-E97A-4263-9E0D-055CED6E58E9}" destId="{F80C8389-1BFF-4CAB-98CC-71236114EA07}" srcOrd="0" destOrd="0" parTransId="{F8B44D0F-C7EC-4D9D-980B-99A0F2CAA408}" sibTransId="{474100B0-18EA-40E6-9D5A-A3E286AACFAD}"/>
    <dgm:cxn modelId="{03F3FBFE-8F47-47B6-A1D6-E9518615EE92}" type="presOf" srcId="{E21DD16A-65BF-4F5F-8537-5D295FFA9B65}" destId="{0D36D8AD-07F3-45FE-B056-ED05A498581B}" srcOrd="0" destOrd="0" presId="urn:microsoft.com/office/officeart/2005/8/layout/hProcess9"/>
    <dgm:cxn modelId="{65BDB805-DC7C-462A-BF21-CF5ADE97C5C9}" type="presParOf" srcId="{2FD9D155-BBF0-48CE-84D0-DC10C1BD715B}" destId="{7838DFD3-7AE6-45D4-8A7D-DD5158491372}" srcOrd="0" destOrd="0" presId="urn:microsoft.com/office/officeart/2005/8/layout/hProcess9"/>
    <dgm:cxn modelId="{ED9E987C-5B6C-4943-9C3D-309FD9433C45}" type="presParOf" srcId="{2FD9D155-BBF0-48CE-84D0-DC10C1BD715B}" destId="{61838712-9BE9-4698-B670-123660104A90}" srcOrd="1" destOrd="0" presId="urn:microsoft.com/office/officeart/2005/8/layout/hProcess9"/>
    <dgm:cxn modelId="{279AD84B-AE03-4479-9CB3-35A523731703}" type="presParOf" srcId="{61838712-9BE9-4698-B670-123660104A90}" destId="{E2378482-BEFF-4158-8957-C6CBEBBD9947}" srcOrd="0" destOrd="0" presId="urn:microsoft.com/office/officeart/2005/8/layout/hProcess9"/>
    <dgm:cxn modelId="{E4E9E25D-76B8-4901-AFFD-4A7C8A89D2C9}" type="presParOf" srcId="{61838712-9BE9-4698-B670-123660104A90}" destId="{C09CB03A-F3AC-46E8-98F1-1E688808E589}" srcOrd="1" destOrd="0" presId="urn:microsoft.com/office/officeart/2005/8/layout/hProcess9"/>
    <dgm:cxn modelId="{85475423-5346-4A7B-80D9-E25D818AC0EE}" type="presParOf" srcId="{61838712-9BE9-4698-B670-123660104A90}" destId="{0D36D8AD-07F3-45FE-B056-ED05A498581B}" srcOrd="2" destOrd="0" presId="urn:microsoft.com/office/officeart/2005/8/layout/hProcess9"/>
    <dgm:cxn modelId="{9EA44AED-8D34-407D-AE6B-51E0D340722D}" type="presParOf" srcId="{61838712-9BE9-4698-B670-123660104A90}" destId="{33AD7694-B90C-4B2C-AB27-041DD1F87D3C}" srcOrd="3" destOrd="0" presId="urn:microsoft.com/office/officeart/2005/8/layout/hProcess9"/>
    <dgm:cxn modelId="{C7A53576-C029-45F9-BC09-D434761B8B87}" type="presParOf" srcId="{61838712-9BE9-4698-B670-123660104A90}" destId="{64F118E1-D5E8-4669-B23D-0F15D09A730D}" srcOrd="4"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8DFD3-7AE6-45D4-8A7D-DD5158491372}">
      <dsp:nvSpPr>
        <dsp:cNvPr id="0" name=""/>
        <dsp:cNvSpPr/>
      </dsp:nvSpPr>
      <dsp:spPr>
        <a:xfrm>
          <a:off x="645794" y="0"/>
          <a:ext cx="7319010" cy="4876800"/>
        </a:xfrm>
        <a:prstGeom prst="rightArrow">
          <a:avLst/>
        </a:prstGeom>
        <a:solidFill>
          <a:srgbClr val="FF0000">
            <a:alpha val="12000"/>
          </a:srgbClr>
        </a:solidFill>
        <a:ln>
          <a:noFill/>
        </a:ln>
        <a:effectLst/>
      </dsp:spPr>
      <dsp:style>
        <a:lnRef idx="0">
          <a:scrgbClr r="0" g="0" b="0"/>
        </a:lnRef>
        <a:fillRef idx="1">
          <a:scrgbClr r="0" g="0" b="0"/>
        </a:fillRef>
        <a:effectRef idx="0">
          <a:scrgbClr r="0" g="0" b="0"/>
        </a:effectRef>
        <a:fontRef idx="minor"/>
      </dsp:style>
    </dsp:sp>
    <dsp:sp modelId="{E2378482-BEFF-4158-8957-C6CBEBBD9947}">
      <dsp:nvSpPr>
        <dsp:cNvPr id="0" name=""/>
        <dsp:cNvSpPr/>
      </dsp:nvSpPr>
      <dsp:spPr>
        <a:xfrm>
          <a:off x="4424" y="1524000"/>
          <a:ext cx="2336832" cy="1828800"/>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u="sng" kern="1200" dirty="0">
              <a:latin typeface="Calibri" panose="020F0502020204030204" pitchFamily="34" charset="0"/>
              <a:cs typeface="Calibri" panose="020F0502020204030204" pitchFamily="34" charset="0"/>
            </a:rPr>
            <a:t>CREDIT BASED</a:t>
          </a:r>
          <a:r>
            <a:rPr lang="en-US" sz="1800" b="1" u="sng" kern="1200" dirty="0">
              <a:latin typeface="Calibri" panose="020F0502020204030204" pitchFamily="34" charset="0"/>
              <a:cs typeface="Calibri" panose="020F0502020204030204" pitchFamily="34" charset="0"/>
            </a:rPr>
            <a:t> </a:t>
          </a:r>
          <a:r>
            <a:rPr lang="en-US" sz="1600" b="1" u="sng" kern="1200" dirty="0">
              <a:latin typeface="Calibri" panose="020F0502020204030204" pitchFamily="34" charset="0"/>
              <a:cs typeface="Calibri" panose="020F0502020204030204" pitchFamily="34" charset="0"/>
            </a:rPr>
            <a:t>         </a:t>
          </a:r>
        </a:p>
        <a:p>
          <a:pPr marL="0" lvl="0" indent="0" algn="ctr" defTabSz="1066800">
            <a:lnSpc>
              <a:spcPct val="90000"/>
            </a:lnSpc>
            <a:spcBef>
              <a:spcPct val="0"/>
            </a:spcBef>
            <a:spcAft>
              <a:spcPct val="35000"/>
            </a:spcAft>
            <a:buNone/>
          </a:pPr>
          <a:r>
            <a:rPr lang="en-US" sz="1800" b="1" kern="1200" dirty="0">
              <a:latin typeface="Calibri" panose="020F0502020204030204" pitchFamily="34" charset="0"/>
              <a:cs typeface="Calibri" panose="020F0502020204030204" pitchFamily="34" charset="0"/>
            </a:rPr>
            <a:t>(up to $750,000)                </a:t>
          </a:r>
          <a:r>
            <a:rPr lang="en-US" sz="1800" b="0" kern="1200" dirty="0">
              <a:latin typeface="Calibri" panose="020F0502020204030204" pitchFamily="34" charset="0"/>
              <a:cs typeface="Calibri" panose="020F0502020204030204" pitchFamily="34" charset="0"/>
            </a:rPr>
            <a:t>Application Only </a:t>
          </a:r>
          <a:r>
            <a:rPr lang="en-US" sz="1800" kern="1200" dirty="0">
              <a:latin typeface="Calibri" panose="020F0502020204030204" pitchFamily="34" charset="0"/>
              <a:cs typeface="Calibri" panose="020F0502020204030204" pitchFamily="34" charset="0"/>
            </a:rPr>
            <a:t>No Financials! </a:t>
          </a:r>
        </a:p>
      </dsp:txBody>
      <dsp:txXfrm>
        <a:off x="93699" y="1613275"/>
        <a:ext cx="2158282" cy="1650250"/>
      </dsp:txXfrm>
    </dsp:sp>
    <dsp:sp modelId="{0D36D8AD-07F3-45FE-B056-ED05A498581B}">
      <dsp:nvSpPr>
        <dsp:cNvPr id="0" name=""/>
        <dsp:cNvSpPr/>
      </dsp:nvSpPr>
      <dsp:spPr>
        <a:xfrm>
          <a:off x="2670041" y="1463040"/>
          <a:ext cx="2798086" cy="1950720"/>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u="sng" kern="1200" dirty="0">
              <a:latin typeface="Calibri" panose="020F0502020204030204" pitchFamily="34" charset="0"/>
              <a:cs typeface="Calibri" panose="020F0502020204030204" pitchFamily="34" charset="0"/>
            </a:rPr>
            <a:t>SMALL CONTRACT</a:t>
          </a:r>
          <a:r>
            <a:rPr lang="en-US" sz="2000" b="1" kern="1200" dirty="0">
              <a:latin typeface="Calibri" panose="020F0502020204030204" pitchFamily="34" charset="0"/>
              <a:cs typeface="Calibri" panose="020F0502020204030204" pitchFamily="34" charset="0"/>
            </a:rPr>
            <a:t> </a:t>
          </a:r>
          <a:r>
            <a:rPr lang="en-US" sz="1600" b="1" kern="1200" dirty="0">
              <a:latin typeface="Calibri" panose="020F0502020204030204" pitchFamily="34" charset="0"/>
              <a:cs typeface="Calibri" panose="020F0502020204030204" pitchFamily="34" charset="0"/>
            </a:rPr>
            <a:t>($750,000 - $1,500,000)           </a:t>
          </a:r>
        </a:p>
        <a:p>
          <a:pPr marL="0" lvl="0" indent="0" algn="ctr" defTabSz="1066800">
            <a:lnSpc>
              <a:spcPct val="90000"/>
            </a:lnSpc>
            <a:spcBef>
              <a:spcPct val="0"/>
            </a:spcBef>
            <a:spcAft>
              <a:spcPct val="35000"/>
            </a:spcAft>
            <a:buNone/>
          </a:pPr>
          <a:r>
            <a:rPr lang="en-US" sz="2000" b="0" kern="1200" dirty="0">
              <a:latin typeface="Calibri" panose="020F0502020204030204" pitchFamily="34" charset="0"/>
              <a:cs typeface="Calibri" panose="020F0502020204030204" pitchFamily="34" charset="0"/>
            </a:rPr>
            <a:t>Application + Corporate In-House Financials &amp; Personal Financial Statements</a:t>
          </a:r>
        </a:p>
      </dsp:txBody>
      <dsp:txXfrm>
        <a:off x="2765267" y="1558266"/>
        <a:ext cx="2607634" cy="1760268"/>
      </dsp:txXfrm>
    </dsp:sp>
    <dsp:sp modelId="{64F118E1-D5E8-4669-B23D-0F15D09A730D}">
      <dsp:nvSpPr>
        <dsp:cNvPr id="0" name=""/>
        <dsp:cNvSpPr/>
      </dsp:nvSpPr>
      <dsp:spPr>
        <a:xfrm>
          <a:off x="5796911" y="1371600"/>
          <a:ext cx="2809263" cy="2133600"/>
        </a:xfrm>
        <a:prstGeom prst="roundRect">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b="1" u="sng" kern="1200" dirty="0">
              <a:latin typeface="Calibri" panose="020F0502020204030204" pitchFamily="34" charset="0"/>
              <a:cs typeface="Calibri" panose="020F0502020204030204" pitchFamily="34" charset="0"/>
            </a:rPr>
            <a:t>STANDARD </a:t>
          </a:r>
          <a:r>
            <a:rPr lang="en-US" sz="2100" b="1" kern="1200" dirty="0">
              <a:latin typeface="Calibri" panose="020F0502020204030204" pitchFamily="34" charset="0"/>
              <a:cs typeface="Calibri" panose="020F0502020204030204" pitchFamily="34" charset="0"/>
            </a:rPr>
            <a:t>              </a:t>
          </a:r>
          <a:r>
            <a:rPr lang="en-US" sz="1800" b="1" kern="1200" dirty="0">
              <a:latin typeface="Calibri" panose="020F0502020204030204" pitchFamily="34" charset="0"/>
              <a:cs typeface="Calibri" panose="020F0502020204030204" pitchFamily="34" charset="0"/>
            </a:rPr>
            <a:t>(Over $1,500,000)</a:t>
          </a:r>
          <a:r>
            <a:rPr lang="en-US" sz="2100" b="1" kern="1200" dirty="0">
              <a:latin typeface="Calibri" panose="020F0502020204030204" pitchFamily="34" charset="0"/>
              <a:cs typeface="Calibri" panose="020F0502020204030204" pitchFamily="34" charset="0"/>
            </a:rPr>
            <a:t>            </a:t>
          </a:r>
          <a:r>
            <a:rPr lang="en-US" sz="2100" kern="1200" dirty="0">
              <a:latin typeface="Calibri" panose="020F0502020204030204" pitchFamily="34" charset="0"/>
              <a:cs typeface="Calibri" panose="020F0502020204030204" pitchFamily="34" charset="0"/>
            </a:rPr>
            <a:t> </a:t>
          </a:r>
        </a:p>
        <a:p>
          <a:pPr marL="0" lvl="0" indent="0" algn="ctr" defTabSz="1066800">
            <a:lnSpc>
              <a:spcPct val="90000"/>
            </a:lnSpc>
            <a:spcBef>
              <a:spcPct val="0"/>
            </a:spcBef>
            <a:spcAft>
              <a:spcPct val="35000"/>
            </a:spcAft>
            <a:buNone/>
          </a:pPr>
          <a:r>
            <a:rPr lang="en-US" sz="2000" kern="1200" dirty="0">
              <a:latin typeface="Calibri" panose="020F0502020204030204" pitchFamily="34" charset="0"/>
              <a:cs typeface="Calibri" panose="020F0502020204030204" pitchFamily="34" charset="0"/>
            </a:rPr>
            <a:t>Full File… Application + Qualifying CPA Prepared Financial Statements</a:t>
          </a:r>
        </a:p>
      </dsp:txBody>
      <dsp:txXfrm>
        <a:off x="5901065" y="1475754"/>
        <a:ext cx="2600955" cy="192529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9B33004A-1064-4725-89DD-C8357E10536F}" type="datetimeFigureOut">
              <a:rPr lang="en-US" smtClean="0"/>
              <a:t>8/25/2023</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1BE40314-950F-4732-B260-1799EC061A79}" type="slidenum">
              <a:rPr lang="en-US" smtClean="0"/>
              <a:t>‹#›</a:t>
            </a:fld>
            <a:endParaRPr lang="en-US"/>
          </a:p>
        </p:txBody>
      </p:sp>
    </p:spTree>
    <p:extLst>
      <p:ext uri="{BB962C8B-B14F-4D97-AF65-F5344CB8AC3E}">
        <p14:creationId xmlns:p14="http://schemas.microsoft.com/office/powerpoint/2010/main" val="423346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F5C0A009-E735-B785-6853-A2D9D983D7B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A97EB8F9-6EFE-FF82-EDFE-80BB9B2B44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895665CD-FD92-F56A-E71F-5EE4ECA656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5E21DA1-3C9A-485F-9B5E-0D28356EB9E6}" type="slidenum">
              <a:rPr lang="en-US" altLang="en-US" smtClean="0"/>
              <a:pPr/>
              <a:t>13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4A9A23C8-F9E3-73EE-1BCF-F39C6118BD1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3A1F2EB-D416-249B-2A50-2FBFA32C9AD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B5419EB6-9555-793D-DEAE-899A25EB21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0EA7C56-96DE-4BFB-B3AC-54970E9061AE}" type="slidenum">
              <a:rPr lang="en-US" altLang="en-US" smtClean="0"/>
              <a:pPr/>
              <a:t>22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4E6CB51-83BD-6853-D0FC-49EE1C6E362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F31C7AE6-35F8-7510-073F-6CF5E1072DD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5844" name="Slide Number Placeholder 3">
            <a:extLst>
              <a:ext uri="{FF2B5EF4-FFF2-40B4-BE49-F238E27FC236}">
                <a16:creationId xmlns:a16="http://schemas.microsoft.com/office/drawing/2014/main" id="{EA60F4E3-5B5C-E8A1-1623-75388F2653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8AF27A30-85F5-4123-9778-03B3A89FB7B7}" type="slidenum">
              <a:rPr lang="en-US" altLang="en-US" smtClean="0"/>
              <a:pPr/>
              <a:t>23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F5A7365-BDE4-9124-CB33-63B85511AF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6F547179-2D1F-333F-102B-C713F19D0E6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3904808E-A7E8-FDE7-87CD-D3CB8D4E368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39F7075B-183C-488D-8DAC-547BA5D57428}" type="slidenum">
              <a:rPr lang="en-US" altLang="en-US" smtClean="0"/>
              <a:pPr/>
              <a:t>24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657B9329-C898-F8B8-25ED-9939A3CA0E2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2644EDBA-4D04-8AFE-CA95-0D07870AC55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9940" name="Slide Number Placeholder 3">
            <a:extLst>
              <a:ext uri="{FF2B5EF4-FFF2-40B4-BE49-F238E27FC236}">
                <a16:creationId xmlns:a16="http://schemas.microsoft.com/office/drawing/2014/main" id="{868346BD-9439-0C59-F5BD-9DD1718A9B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C67816BC-D5BF-4E67-8ED1-9CD1992A6EFC}" type="slidenum">
              <a:rPr lang="en-US" altLang="en-US" smtClean="0"/>
              <a:pPr/>
              <a:t>25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FE4F6E69-DC83-D463-AF91-50C30EC061B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5065BC4D-83EA-E140-6B76-062D931E33F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Slide Number Placeholder 3">
            <a:extLst>
              <a:ext uri="{FF2B5EF4-FFF2-40B4-BE49-F238E27FC236}">
                <a16:creationId xmlns:a16="http://schemas.microsoft.com/office/drawing/2014/main" id="{9AE37293-1D71-BDFE-27F5-7E6EB72DBA1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1B61863-43F6-4755-A4B2-FCBBE33D9DD9}" type="slidenum">
              <a:rPr lang="en-US" altLang="en-US" smtClean="0"/>
              <a:pPr/>
              <a:t>26</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72B4280C-39E4-484B-E86F-18535AED0D8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800CCC67-C985-919F-3B7E-12B5344DDFB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37C8BE26-C68E-51AA-5E37-1069351385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B30D040F-CA3A-421C-AAC1-5F0EF0E53975}" type="slidenum">
              <a:rPr lang="en-US" altLang="en-US" smtClean="0"/>
              <a:pPr/>
              <a:t>14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99EF5AAB-2B17-6F8B-2261-5C075F6786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27232879-00DE-6A48-1525-F8EA0161B8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5DB0508D-6380-C540-4FF1-9EFE4034010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F62C8C17-92F5-4597-8957-654E1EFC2F9F}" type="slidenum">
              <a:rPr lang="en-US" altLang="en-US" smtClean="0"/>
              <a:pPr/>
              <a:t>15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93D389E2-A599-FD84-9F93-00B1A08FFD4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8C95988-F5BF-D371-8860-C20ECC7D0A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1508" name="Slide Number Placeholder 3">
            <a:extLst>
              <a:ext uri="{FF2B5EF4-FFF2-40B4-BE49-F238E27FC236}">
                <a16:creationId xmlns:a16="http://schemas.microsoft.com/office/drawing/2014/main" id="{CAF1C57F-2864-C5F5-0717-6848E357429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0BFCE1F1-181D-44D5-9C9E-DA4B52615533}" type="slidenum">
              <a:rPr lang="en-US" altLang="en-US" smtClean="0"/>
              <a:pPr/>
              <a:t>16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E3626AC6-A06C-9938-9E8F-E1CDF083A81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F1626CFD-BB8C-6D24-E798-C34B626081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3556" name="Slide Number Placeholder 3">
            <a:extLst>
              <a:ext uri="{FF2B5EF4-FFF2-40B4-BE49-F238E27FC236}">
                <a16:creationId xmlns:a16="http://schemas.microsoft.com/office/drawing/2014/main" id="{D23A69FD-71A6-6AC2-CFF5-2719CE85C8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DE70465C-B943-4DCA-A58F-09AB9435BE53}" type="slidenum">
              <a:rPr lang="en-US" altLang="en-US" smtClean="0"/>
              <a:pPr/>
              <a:t>17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3FBD348A-0A81-6486-E8E1-02CAA882A59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53620187-1C26-1642-65AA-EBEA6282D1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E8E0F90F-6BA5-03EC-0CF7-46156E5AC9D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570CC59E-8A8C-49C3-BF4E-E9072E02E0E6}" type="slidenum">
              <a:rPr lang="en-US" altLang="en-US" smtClean="0"/>
              <a:pPr/>
              <a:t>18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45C644C5-3BAE-11A7-71C2-EF9048AB75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6EE6412A-1419-8E90-C813-5523B63E5C9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2C5B8F12-AB8C-E537-BA1E-25A52E3EBC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7AF7AAD6-EA20-4C46-BA91-752074D1FDF5}" type="slidenum">
              <a:rPr lang="en-US" altLang="en-US" smtClean="0"/>
              <a:pPr/>
              <a:t>19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2140C03C-5690-4D00-B863-FED4D3E1DA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D4BF88FE-7302-7EE5-5B17-B784141DF5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460BC149-71D6-FDC5-7182-FE15208A9E5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EC078703-342B-4C11-BB2F-A6BF5937DEC1}" type="slidenum">
              <a:rPr lang="en-US" altLang="en-US" smtClean="0"/>
              <a:pPr/>
              <a:t>20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2DAC6D2D-F246-6882-C5A7-873EF3CE1B9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D3CA522F-07FF-EDAC-0066-5564F5E78A8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1748" name="Slide Number Placeholder 3">
            <a:extLst>
              <a:ext uri="{FF2B5EF4-FFF2-40B4-BE49-F238E27FC236}">
                <a16:creationId xmlns:a16="http://schemas.microsoft.com/office/drawing/2014/main" id="{8B8DF75B-DEBB-761A-6C3E-C1C2AEB344A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fld id="{6F134A04-C96B-4289-AEB4-C471F86E4198}" type="slidenum">
              <a:rPr lang="en-US" altLang="en-US" smtClean="0"/>
              <a:pPr/>
              <a:t>21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7F2D0C63-755A-4D0C-9561-578380B079DD}" type="datetimeFigureOut">
              <a:rPr lang="en-US"/>
              <a:pPr>
                <a:defRPr/>
              </a:pPr>
              <a:t>8/25/2023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5ADDE7-082C-4529-B92E-D7EC6FEB9576}" type="slidenum">
              <a:rPr lang="en-US"/>
              <a:pPr>
                <a:defRPr/>
              </a:pPr>
              <a:t>‹#›</a:t>
            </a:fld>
            <a:endParaRPr lang="en-US"/>
          </a:p>
        </p:txBody>
      </p:sp>
    </p:spTree>
    <p:extLst>
      <p:ext uri="{BB962C8B-B14F-4D97-AF65-F5344CB8AC3E}">
        <p14:creationId xmlns:p14="http://schemas.microsoft.com/office/powerpoint/2010/main" val="3472519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FC3DEF-4F2F-4883-89DD-AD1BDD208D2F}" type="datetimeFigureOut">
              <a:rPr lang="en-US"/>
              <a:pPr>
                <a:defRPr/>
              </a:pPr>
              <a:t>8/25/2023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27DA3BA-4D89-4F7D-A17A-20D967DBA8DC}" type="slidenum">
              <a:rPr lang="en-US"/>
              <a:pPr>
                <a:defRPr/>
              </a:pPr>
              <a:t>‹#›</a:t>
            </a:fld>
            <a:endParaRPr lang="en-US"/>
          </a:p>
        </p:txBody>
      </p:sp>
    </p:spTree>
    <p:extLst>
      <p:ext uri="{BB962C8B-B14F-4D97-AF65-F5344CB8AC3E}">
        <p14:creationId xmlns:p14="http://schemas.microsoft.com/office/powerpoint/2010/main" val="29622389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2D4C7BE-9BC8-4794-81CA-4F9D80AA3351}" type="datetimeFigureOut">
              <a:rPr lang="en-US"/>
              <a:pPr>
                <a:defRPr/>
              </a:pPr>
              <a:t>8/25/2023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44C025-C5DD-4045-8F65-AC3DCE06CA9D}" type="slidenum">
              <a:rPr lang="en-US"/>
              <a:pPr>
                <a:defRPr/>
              </a:pPr>
              <a:t>‹#›</a:t>
            </a:fld>
            <a:endParaRPr lang="en-US"/>
          </a:p>
        </p:txBody>
      </p:sp>
    </p:spTree>
    <p:extLst>
      <p:ext uri="{BB962C8B-B14F-4D97-AF65-F5344CB8AC3E}">
        <p14:creationId xmlns:p14="http://schemas.microsoft.com/office/powerpoint/2010/main" val="25913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F747010-8031-4C2C-BD06-9681F7A1CC76}" type="datetimeFigureOut">
              <a:rPr lang="en-US"/>
              <a:pPr>
                <a:defRPr/>
              </a:pPr>
              <a:t>8/25/2023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EEE4B41-D9E5-4D83-93F8-46E3C8D07E08}" type="slidenum">
              <a:rPr lang="en-US"/>
              <a:pPr>
                <a:defRPr/>
              </a:pPr>
              <a:t>‹#›</a:t>
            </a:fld>
            <a:endParaRPr lang="en-US"/>
          </a:p>
        </p:txBody>
      </p:sp>
    </p:spTree>
    <p:extLst>
      <p:ext uri="{BB962C8B-B14F-4D97-AF65-F5344CB8AC3E}">
        <p14:creationId xmlns:p14="http://schemas.microsoft.com/office/powerpoint/2010/main" val="237404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149188F2-33B0-47CE-A337-3D78BFD36DED}" type="datetimeFigureOut">
              <a:rPr lang="en-US"/>
              <a:pPr>
                <a:defRPr/>
              </a:pPr>
              <a:t>8/25/2023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29341A-3C65-46D3-8777-F1A91B512A6F}" type="slidenum">
              <a:rPr lang="en-US"/>
              <a:pPr>
                <a:defRPr/>
              </a:pPr>
              <a:t>‹#›</a:t>
            </a:fld>
            <a:endParaRPr lang="en-US"/>
          </a:p>
        </p:txBody>
      </p:sp>
    </p:spTree>
    <p:extLst>
      <p:ext uri="{BB962C8B-B14F-4D97-AF65-F5344CB8AC3E}">
        <p14:creationId xmlns:p14="http://schemas.microsoft.com/office/powerpoint/2010/main" val="2502606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EBE7517-EAFF-4A10-8E78-672EC374FA64}" type="datetimeFigureOut">
              <a:rPr lang="en-US"/>
              <a:pPr>
                <a:defRPr/>
              </a:pPr>
              <a:t>8/25/2023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DDABE77-88FD-4535-9D3E-8952DE4BC29A}" type="slidenum">
              <a:rPr lang="en-US"/>
              <a:pPr>
                <a:defRPr/>
              </a:pPr>
              <a:t>‹#›</a:t>
            </a:fld>
            <a:endParaRPr lang="en-US"/>
          </a:p>
        </p:txBody>
      </p:sp>
    </p:spTree>
    <p:extLst>
      <p:ext uri="{BB962C8B-B14F-4D97-AF65-F5344CB8AC3E}">
        <p14:creationId xmlns:p14="http://schemas.microsoft.com/office/powerpoint/2010/main" val="297375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229A397E-7A0B-4B69-BCFA-AAF9BE1A4E8A}" type="datetimeFigureOut">
              <a:rPr lang="en-US"/>
              <a:pPr>
                <a:defRPr/>
              </a:pPr>
              <a:t>8/25/2023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A5D4D103-EDD8-4D6D-8B51-FB974C1685A5}" type="slidenum">
              <a:rPr lang="en-US"/>
              <a:pPr>
                <a:defRPr/>
              </a:pPr>
              <a:t>‹#›</a:t>
            </a:fld>
            <a:endParaRPr lang="en-US"/>
          </a:p>
        </p:txBody>
      </p:sp>
    </p:spTree>
    <p:extLst>
      <p:ext uri="{BB962C8B-B14F-4D97-AF65-F5344CB8AC3E}">
        <p14:creationId xmlns:p14="http://schemas.microsoft.com/office/powerpoint/2010/main" val="17951103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034ACA42-2238-47C0-81CF-8EF29E220094}" type="datetimeFigureOut">
              <a:rPr lang="en-US"/>
              <a:pPr>
                <a:defRPr/>
              </a:pPr>
              <a:t>8/25/2023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9D9CB3F-F1C8-4186-B18D-D54FCA0F92C0}" type="slidenum">
              <a:rPr lang="en-US"/>
              <a:pPr>
                <a:defRPr/>
              </a:pPr>
              <a:t>‹#›</a:t>
            </a:fld>
            <a:endParaRPr lang="en-US"/>
          </a:p>
        </p:txBody>
      </p:sp>
    </p:spTree>
    <p:extLst>
      <p:ext uri="{BB962C8B-B14F-4D97-AF65-F5344CB8AC3E}">
        <p14:creationId xmlns:p14="http://schemas.microsoft.com/office/powerpoint/2010/main" val="28397947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44245B1B-89C7-43C0-A9C7-7138CE0AF58B}" type="datetimeFigureOut">
              <a:rPr lang="en-US"/>
              <a:pPr>
                <a:defRPr/>
              </a:pPr>
              <a:t>8/25/2023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C8D57712-CC04-404C-8C2A-8962A63FB936}" type="slidenum">
              <a:rPr lang="en-US"/>
              <a:pPr>
                <a:defRPr/>
              </a:pPr>
              <a:t>‹#›</a:t>
            </a:fld>
            <a:endParaRPr lang="en-US"/>
          </a:p>
        </p:txBody>
      </p:sp>
    </p:spTree>
    <p:extLst>
      <p:ext uri="{BB962C8B-B14F-4D97-AF65-F5344CB8AC3E}">
        <p14:creationId xmlns:p14="http://schemas.microsoft.com/office/powerpoint/2010/main" val="3186145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FE8CFBC-490B-4B0E-BE53-CE5E5A1C2B57}" type="datetimeFigureOut">
              <a:rPr lang="en-US"/>
              <a:pPr>
                <a:defRPr/>
              </a:pPr>
              <a:t>8/25/2023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C7FE609-91D3-4E8F-B4DB-4A70F588F3AC}" type="slidenum">
              <a:rPr lang="en-US"/>
              <a:pPr>
                <a:defRPr/>
              </a:pPr>
              <a:t>‹#›</a:t>
            </a:fld>
            <a:endParaRPr lang="en-US"/>
          </a:p>
        </p:txBody>
      </p:sp>
    </p:spTree>
    <p:extLst>
      <p:ext uri="{BB962C8B-B14F-4D97-AF65-F5344CB8AC3E}">
        <p14:creationId xmlns:p14="http://schemas.microsoft.com/office/powerpoint/2010/main" val="3896148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850F872-3628-4AEE-A262-DA49AF6455E8}" type="datetimeFigureOut">
              <a:rPr lang="en-US"/>
              <a:pPr>
                <a:defRPr/>
              </a:pPr>
              <a:t>8/25/2023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E9E7DAE5-0A01-4F13-A3FB-43F3074AC9B5}" type="slidenum">
              <a:rPr lang="en-US"/>
              <a:pPr>
                <a:defRPr/>
              </a:pPr>
              <a:t>‹#›</a:t>
            </a:fld>
            <a:endParaRPr lang="en-US"/>
          </a:p>
        </p:txBody>
      </p:sp>
    </p:spTree>
    <p:extLst>
      <p:ext uri="{BB962C8B-B14F-4D97-AF65-F5344CB8AC3E}">
        <p14:creationId xmlns:p14="http://schemas.microsoft.com/office/powerpoint/2010/main" val="1133713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3093A07F-E3B1-4747-B66F-525766299A16}" type="datetimeFigureOut">
              <a:rPr lang="en-US"/>
              <a:pPr>
                <a:defRPr/>
              </a:pPr>
              <a:t>8/25/2023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E9D656B-7B03-45BD-8FF6-F464A80A55C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susan.martin@ocfl.net"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5.png"/><Relationship Id="rId7" Type="http://schemas.openxmlformats.org/officeDocument/2006/relationships/diagramColors" Target="../diagrams/colors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mailto:Cheryl@FloridaSuretyBonds.com" TargetMode="Externa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685800" y="1882775"/>
            <a:ext cx="7772400" cy="1470025"/>
          </a:xfrm>
        </p:spPr>
        <p:txBody>
          <a:bodyPr/>
          <a:lstStyle/>
          <a:p>
            <a:pPr eaLnBrk="1" hangingPunct="1"/>
            <a:r>
              <a:rPr lang="en-US" altLang="en-US" dirty="0">
                <a:latin typeface="Arial Rounded MT Bold" pitchFamily="34" charset="0"/>
              </a:rPr>
              <a:t>Doing Business with Orange County Government</a:t>
            </a:r>
            <a:br>
              <a:rPr lang="en-US" altLang="en-US" dirty="0">
                <a:latin typeface="Arial Rounded MT Bold" pitchFamily="34" charset="0"/>
              </a:rPr>
            </a:br>
            <a:r>
              <a:rPr lang="en-US" altLang="en-US" dirty="0">
                <a:latin typeface="Arial Rounded MT Bold" pitchFamily="34" charset="0"/>
              </a:rPr>
              <a:t>Insurance &amp; Bonding</a:t>
            </a:r>
          </a:p>
        </p:txBody>
      </p:sp>
      <p:sp>
        <p:nvSpPr>
          <p:cNvPr id="3" name="Subtitle 2"/>
          <p:cNvSpPr>
            <a:spLocks noGrp="1"/>
          </p:cNvSpPr>
          <p:nvPr>
            <p:ph type="subTitle" idx="1"/>
          </p:nvPr>
        </p:nvSpPr>
        <p:spPr>
          <a:xfrm>
            <a:off x="1066800" y="3810000"/>
            <a:ext cx="7010400" cy="2514600"/>
          </a:xfrm>
        </p:spPr>
        <p:txBody>
          <a:bodyPr rtlCol="0">
            <a:normAutofit fontScale="92500"/>
          </a:bodyPr>
          <a:lstStyle/>
          <a:p>
            <a:pPr eaLnBrk="1" fontAlgn="auto" hangingPunct="1">
              <a:lnSpc>
                <a:spcPct val="160000"/>
              </a:lnSpc>
              <a:spcAft>
                <a:spcPts val="0"/>
              </a:spcAft>
              <a:buFont typeface="Arial" panose="020B0604020202020204" pitchFamily="34" charset="0"/>
              <a:buNone/>
              <a:defRPr/>
            </a:pPr>
            <a:r>
              <a:rPr lang="en-US" dirty="0">
                <a:solidFill>
                  <a:schemeClr val="tx1"/>
                </a:solidFill>
              </a:rPr>
              <a:t>Presented by Susan Martin, ARM-P, CWCP</a:t>
            </a:r>
          </a:p>
          <a:p>
            <a:pPr eaLnBrk="1" fontAlgn="auto" hangingPunct="1">
              <a:lnSpc>
                <a:spcPct val="160000"/>
              </a:lnSpc>
              <a:spcAft>
                <a:spcPts val="0"/>
              </a:spcAft>
              <a:buFont typeface="Arial" panose="020B0604020202020204" pitchFamily="34" charset="0"/>
              <a:buNone/>
              <a:defRPr/>
            </a:pPr>
            <a:r>
              <a:rPr lang="en-US" dirty="0">
                <a:solidFill>
                  <a:schemeClr val="tx1"/>
                </a:solidFill>
              </a:rPr>
              <a:t>Risk Management Administrator</a:t>
            </a:r>
          </a:p>
          <a:p>
            <a:pPr eaLnBrk="1" fontAlgn="auto" hangingPunct="1">
              <a:lnSpc>
                <a:spcPct val="160000"/>
              </a:lnSpc>
              <a:spcAft>
                <a:spcPts val="0"/>
              </a:spcAft>
              <a:buFont typeface="Arial" panose="020B0604020202020204" pitchFamily="34" charset="0"/>
              <a:buNone/>
              <a:defRPr/>
            </a:pPr>
            <a:r>
              <a:rPr lang="en-US" dirty="0">
                <a:solidFill>
                  <a:schemeClr val="tx1"/>
                </a:solidFill>
              </a:rPr>
              <a:t>Orange County Risk Management</a:t>
            </a:r>
          </a:p>
        </p:txBody>
      </p:sp>
      <p:pic>
        <p:nvPicPr>
          <p:cNvPr id="205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257469"/>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rmAutofit/>
          </a:bodyPr>
          <a:lstStyle/>
          <a:p>
            <a:pPr marL="0" indent="0" algn="ctr" eaLnBrk="1" fontAlgn="auto" hangingPunct="1">
              <a:spcAft>
                <a:spcPts val="0"/>
              </a:spcAft>
              <a:buFont typeface="Arial" panose="020B0604020202020204" pitchFamily="34" charset="0"/>
              <a:buNone/>
              <a:defRPr/>
            </a:pPr>
            <a:r>
              <a:rPr lang="en-US" sz="2600" b="1" i="0" u="none" strike="noStrike" baseline="0" dirty="0">
                <a:solidFill>
                  <a:srgbClr val="000000"/>
                </a:solidFill>
                <a:latin typeface="Arial" panose="020B0604020202020204" pitchFamily="34" charset="0"/>
              </a:rPr>
              <a:t>QUALIFICATIONS OF SURETY COMPANIES: </a:t>
            </a:r>
          </a:p>
          <a:p>
            <a:pPr marL="0" indent="0" algn="ctr" eaLnBrk="1" fontAlgn="auto" hangingPunct="1">
              <a:spcAft>
                <a:spcPts val="0"/>
              </a:spcAft>
              <a:buFont typeface="Arial" panose="020B0604020202020204" pitchFamily="34" charset="0"/>
              <a:buNone/>
              <a:defRPr/>
            </a:pPr>
            <a:endParaRPr lang="en-US" sz="26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The life of the bonds shall extend twelve (12) months beyond the date of Final Completion and shall contain a waiver of alteration to the terms of the Contract, extensions of time and/or forbearance on the part of the County. </a:t>
            </a:r>
          </a:p>
          <a:p>
            <a:r>
              <a:rPr lang="en-US" sz="1800" b="1" i="0" u="none" strike="noStrike" baseline="0" dirty="0">
                <a:solidFill>
                  <a:srgbClr val="000000"/>
                </a:solidFill>
                <a:latin typeface="Arial" panose="020B0604020202020204" pitchFamily="34" charset="0"/>
              </a:rPr>
              <a:t>Surety must have financial standing having a rating from A.M. Best Company (or other equivalent rating company) equal to or better than A- Class VI. </a:t>
            </a:r>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Should the Bid, Payment and Performance Bonds be issued by co-sureties, each surety listed on the bond shall meet the requirements in paragraphs a. – e. above. In addition, each surety shall submit a power of attorney and all signatures of the co-surety representatives shall be notarized. The “lead” surety shall be identified for the purposes of underwriting and claims management. </a:t>
            </a:r>
          </a:p>
          <a:p>
            <a:pPr marL="0" indent="0" eaLnBrk="1" fontAlgn="auto" hangingPunct="1">
              <a:lnSpc>
                <a:spcPct val="200000"/>
              </a:lnSpc>
              <a:spcAft>
                <a:spcPts val="0"/>
              </a:spcAft>
              <a:buNone/>
              <a:defRPr/>
            </a:pPr>
            <a:endParaRPr lang="en-US" sz="2800" dirty="0"/>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68684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sz="2400" dirty="0"/>
              <a:t>Tips to Ensure Insurance and Bond Requirements</a:t>
            </a:r>
          </a:p>
          <a:p>
            <a:pPr marL="0" indent="0" algn="ctr" eaLnBrk="1" fontAlgn="auto" hangingPunct="1">
              <a:spcAft>
                <a:spcPts val="0"/>
              </a:spcAft>
              <a:buFont typeface="Arial" panose="020B0604020202020204" pitchFamily="34" charset="0"/>
              <a:buNone/>
              <a:defRPr/>
            </a:pPr>
            <a:r>
              <a:rPr lang="en-US" sz="2400" dirty="0"/>
              <a:t>Meet County Standards</a:t>
            </a:r>
          </a:p>
          <a:p>
            <a:pPr marL="0" indent="0" algn="ctr" eaLnBrk="1" fontAlgn="auto" hangingPunct="1">
              <a:spcAft>
                <a:spcPts val="0"/>
              </a:spcAft>
              <a:buFont typeface="Arial" panose="020B0604020202020204" pitchFamily="34" charset="0"/>
              <a:buNone/>
              <a:defRPr/>
            </a:pPr>
            <a:endParaRPr lang="en-US" sz="2400" dirty="0"/>
          </a:p>
          <a:p>
            <a:pPr eaLnBrk="1" fontAlgn="auto" hangingPunct="1">
              <a:spcAft>
                <a:spcPts val="0"/>
              </a:spcAft>
              <a:defRPr/>
            </a:pPr>
            <a:r>
              <a:rPr lang="en-US" sz="2400" dirty="0"/>
              <a:t>Thoroughly read the insurance and bond requirements in the bid document.</a:t>
            </a:r>
          </a:p>
          <a:p>
            <a:pPr eaLnBrk="1" fontAlgn="auto" hangingPunct="1">
              <a:spcAft>
                <a:spcPts val="0"/>
              </a:spcAft>
              <a:defRPr/>
            </a:pPr>
            <a:r>
              <a:rPr lang="en-US" sz="2400" dirty="0"/>
              <a:t>Discuss these requirements with your insurance agent or broker prior to developing the bid.</a:t>
            </a:r>
          </a:p>
          <a:p>
            <a:pPr eaLnBrk="1" fontAlgn="auto" hangingPunct="1">
              <a:spcAft>
                <a:spcPts val="0"/>
              </a:spcAft>
              <a:defRPr/>
            </a:pPr>
            <a:r>
              <a:rPr lang="en-US" sz="2400" dirty="0"/>
              <a:t>Factor in the cost to procure additional insurance and bond documents including endorsements.</a:t>
            </a:r>
          </a:p>
          <a:p>
            <a:pPr eaLnBrk="1" fontAlgn="auto" hangingPunct="1">
              <a:spcAft>
                <a:spcPts val="0"/>
              </a:spcAft>
              <a:defRPr/>
            </a:pPr>
            <a:r>
              <a:rPr lang="en-US" sz="2400" dirty="0"/>
              <a:t>When directed to submit documents make sure you submit a complete packet.</a:t>
            </a:r>
          </a:p>
          <a:p>
            <a:pPr lvl="1" eaLnBrk="1" fontAlgn="auto" hangingPunct="1">
              <a:lnSpc>
                <a:spcPct val="200000"/>
              </a:lnSpc>
              <a:spcAft>
                <a:spcPts val="0"/>
              </a:spcAft>
              <a:buFont typeface="Arial" panose="020B0604020202020204" pitchFamily="34" charset="0"/>
              <a:buChar char="–"/>
              <a:defRPr/>
            </a:pPr>
            <a:endParaRPr lang="en-US" sz="2400" dirty="0"/>
          </a:p>
        </p:txBody>
      </p:sp>
      <p:pic>
        <p:nvPicPr>
          <p:cNvPr id="1331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917982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fade">
                                      <p:cBhvr>
                                        <p:cTn id="12" dur="1000"/>
                                        <p:tgtEl>
                                          <p:spTgt spid="3">
                                            <p:txEl>
                                              <p:pRg st="4" end="4"/>
                                            </p:txEl>
                                          </p:spTgt>
                                        </p:tgtEl>
                                      </p:cBhvr>
                                    </p:animEffect>
                                    <p:anim calcmode="lin" valueType="num">
                                      <p:cBhvr>
                                        <p:cTn id="1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fade">
                                      <p:cBhvr>
                                        <p:cTn id="17" dur="1000"/>
                                        <p:tgtEl>
                                          <p:spTgt spid="3">
                                            <p:txEl>
                                              <p:pRg st="5" end="5"/>
                                            </p:txEl>
                                          </p:spTgt>
                                        </p:tgtEl>
                                      </p:cBhvr>
                                    </p:animEffect>
                                    <p:anim calcmode="lin" valueType="num">
                                      <p:cBhvr>
                                        <p:cTn id="1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1000"/>
                                        <p:tgtEl>
                                          <p:spTgt spid="3">
                                            <p:txEl>
                                              <p:pRg st="6" end="6"/>
                                            </p:txEl>
                                          </p:spTgt>
                                        </p:tgtEl>
                                      </p:cBhvr>
                                    </p:animEffect>
                                    <p:anim calcmode="lin" valueType="num">
                                      <p:cBhvr>
                                        <p:cTn id="23"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pPr eaLnBrk="1" hangingPunct="1"/>
            <a:r>
              <a:rPr lang="en-US" altLang="en-US">
                <a:solidFill>
                  <a:schemeClr val="bg1"/>
                </a:solidFill>
              </a:rPr>
              <a:t>P</a:t>
            </a:r>
          </a:p>
        </p:txBody>
      </p:sp>
      <p:sp>
        <p:nvSpPr>
          <p:cNvPr id="14339" name="Content Placeholder 2"/>
          <p:cNvSpPr>
            <a:spLocks noGrp="1"/>
          </p:cNvSpPr>
          <p:nvPr>
            <p:ph idx="1"/>
          </p:nvPr>
        </p:nvSpPr>
        <p:spPr/>
        <p:txBody>
          <a:bodyPr/>
          <a:lstStyle/>
          <a:p>
            <a:pPr marL="0" indent="0" algn="ctr" eaLnBrk="1" hangingPunct="1">
              <a:buFont typeface="Arial" charset="0"/>
              <a:buNone/>
            </a:pPr>
            <a:r>
              <a:rPr lang="en-US" altLang="en-US"/>
              <a:t>QUESTIONS?</a:t>
            </a:r>
          </a:p>
          <a:p>
            <a:pPr marL="0" indent="0" algn="ctr" eaLnBrk="1" hangingPunct="1">
              <a:buFont typeface="Arial" charset="0"/>
              <a:buNone/>
            </a:pPr>
            <a:endParaRPr lang="en-US" altLang="en-US"/>
          </a:p>
          <a:p>
            <a:pPr marL="0" indent="0" algn="ctr" eaLnBrk="1" hangingPunct="1">
              <a:buFont typeface="Arial" charset="0"/>
              <a:buNone/>
            </a:pPr>
            <a:r>
              <a:rPr lang="en-US" altLang="en-US">
                <a:hlinkClick r:id="rId2"/>
              </a:rPr>
              <a:t>susan.martin@ocfl.net</a:t>
            </a:r>
            <a:endParaRPr lang="en-US" altLang="en-US"/>
          </a:p>
          <a:p>
            <a:pPr marL="0" indent="0" algn="ctr" eaLnBrk="1" hangingPunct="1">
              <a:buFont typeface="Arial" charset="0"/>
              <a:buNone/>
            </a:pPr>
            <a:endParaRPr lang="en-US" altLang="en-US"/>
          </a:p>
          <a:p>
            <a:pPr marL="0" indent="0" algn="ctr" eaLnBrk="1" hangingPunct="1">
              <a:buFont typeface="Arial" charset="0"/>
              <a:buNone/>
            </a:pPr>
            <a:r>
              <a:rPr lang="en-US" altLang="en-US"/>
              <a:t>Questions during bid period must be submitted to the designated Procurement staff member</a:t>
            </a:r>
          </a:p>
          <a:p>
            <a:pPr lvl="1" eaLnBrk="1" hangingPunct="1">
              <a:lnSpc>
                <a:spcPct val="200000"/>
              </a:lnSpc>
            </a:pPr>
            <a:endParaRPr lang="en-US" altLang="en-US"/>
          </a:p>
        </p:txBody>
      </p:sp>
      <p:pic>
        <p:nvPicPr>
          <p:cNvPr id="1434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17411446-07F5-B221-60B0-85397E0CDC7E}"/>
              </a:ext>
            </a:extLst>
          </p:cNvPr>
          <p:cNvSpPr>
            <a:spLocks noGrp="1" noChangeArrowheads="1"/>
          </p:cNvSpPr>
          <p:nvPr>
            <p:ph type="ctrTitle"/>
          </p:nvPr>
        </p:nvSpPr>
        <p:spPr>
          <a:xfrm>
            <a:off x="152400" y="2895600"/>
            <a:ext cx="8839200" cy="2774950"/>
          </a:xfrm>
        </p:spPr>
        <p:txBody>
          <a:bodyPr>
            <a:normAutofit fontScale="90000"/>
          </a:bodyPr>
          <a:lstStyle/>
          <a:p>
            <a:pPr marL="182880" eaLnBrk="1" fontAlgn="auto" hangingPunct="1">
              <a:spcAft>
                <a:spcPts val="0"/>
              </a:spcAft>
              <a:buClr>
                <a:schemeClr val="accent6">
                  <a:lumMod val="75000"/>
                </a:schemeClr>
              </a:buClr>
              <a:buFont typeface="Georgia" pitchFamily="18" charset="0"/>
              <a:buNone/>
              <a:defRPr/>
            </a:pPr>
            <a:br>
              <a:rPr lang="en-US" sz="3600" b="1" cap="all" spc="250" dirty="0">
                <a:solidFill>
                  <a:srgbClr val="002060"/>
                </a:solidFill>
              </a:rPr>
            </a:br>
            <a:br>
              <a:rPr lang="en-US" sz="3600" b="1" cap="all" spc="250" dirty="0">
                <a:solidFill>
                  <a:srgbClr val="002060"/>
                </a:solidFill>
              </a:rPr>
            </a:br>
            <a:r>
              <a:rPr lang="en-US" sz="5300" b="1" cap="all" spc="250" dirty="0">
                <a:solidFill>
                  <a:srgbClr val="002060"/>
                </a:solidFill>
                <a:latin typeface="Arial Narrow" panose="020B0606020202030204" pitchFamily="34" charset="0"/>
                <a:cs typeface="Calibri" panose="020F0502020204030204" pitchFamily="34" charset="0"/>
              </a:rPr>
              <a:t>Surety bonding 101</a:t>
            </a:r>
            <a:br>
              <a:rPr lang="en-US" sz="4800" dirty="0">
                <a:solidFill>
                  <a:srgbClr val="002060"/>
                </a:solidFill>
                <a:effectLst>
                  <a:outerShdw blurRad="38100" dist="38100" dir="2700000" algn="tl">
                    <a:srgbClr val="000000">
                      <a:alpha val="43137"/>
                    </a:srgbClr>
                  </a:outerShdw>
                  <a:reflection blurRad="6350" stA="55000" endA="300" endPos="45500" dir="5400000" sy="-100000" algn="bl" rotWithShape="0"/>
                </a:effectLst>
              </a:rPr>
            </a:br>
            <a:br>
              <a:rPr lang="en-US" sz="4800" dirty="0">
                <a:solidFill>
                  <a:srgbClr val="C00000"/>
                </a:solidFill>
                <a:effectLst>
                  <a:outerShdw blurRad="38100" dist="38100" dir="2700000" algn="tl">
                    <a:srgbClr val="000000">
                      <a:alpha val="43137"/>
                    </a:srgbClr>
                  </a:outerShdw>
                  <a:reflection blurRad="6350" stA="55000" endA="300" endPos="45500" dir="5400000" sy="-100000" algn="bl" rotWithShape="0"/>
                </a:effectLst>
              </a:rPr>
            </a:br>
            <a:endParaRPr lang="en-US" dirty="0">
              <a:solidFill>
                <a:srgbClr val="C00000"/>
              </a:solidFill>
              <a:effectLst>
                <a:outerShdw blurRad="38100" dist="38100" dir="2700000" algn="tl">
                  <a:srgbClr val="000000">
                    <a:alpha val="43137"/>
                  </a:srgbClr>
                </a:outerShdw>
                <a:reflection blurRad="6350" stA="55000" endA="300" endPos="45500" dir="5400000" sy="-100000" algn="bl" rotWithShape="0"/>
              </a:effectLst>
            </a:endParaRPr>
          </a:p>
        </p:txBody>
      </p:sp>
      <p:pic>
        <p:nvPicPr>
          <p:cNvPr id="14339" name="Picture 5">
            <a:extLst>
              <a:ext uri="{FF2B5EF4-FFF2-40B4-BE49-F238E27FC236}">
                <a16:creationId xmlns:a16="http://schemas.microsoft.com/office/drawing/2014/main" id="{248AE0DE-8A9A-D937-3F0B-7F6E7771D85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014413" y="346075"/>
            <a:ext cx="7086600" cy="180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97BB5A37-7F91-BA10-8DE2-CB5080734CDC}"/>
              </a:ext>
            </a:extLst>
          </p:cNvPr>
          <p:cNvSpPr>
            <a:spLocks noGrp="1" noChangeArrowheads="1"/>
          </p:cNvSpPr>
          <p:nvPr>
            <p:ph type="title"/>
          </p:nvPr>
        </p:nvSpPr>
        <p:spPr>
          <a:xfrm>
            <a:off x="914400" y="152400"/>
            <a:ext cx="8031163" cy="838200"/>
          </a:xfrm>
        </p:spPr>
        <p:txBody>
          <a:bodyPr>
            <a:noAutofit/>
          </a:bodyPr>
          <a:lstStyle/>
          <a:p>
            <a:pPr marL="182880" eaLnBrk="1" fontAlgn="auto" hangingPunct="1">
              <a:spcAft>
                <a:spcPts val="0"/>
              </a:spcAft>
              <a:buClr>
                <a:schemeClr val="accent6">
                  <a:lumMod val="75000"/>
                </a:schemeClr>
              </a:buClr>
              <a:buFont typeface="Georgia" pitchFamily="18" charset="0"/>
              <a:buNone/>
              <a:defRPr/>
            </a:pPr>
            <a:r>
              <a:rPr lang="en-US" sz="4000" b="1" dirty="0">
                <a:solidFill>
                  <a:srgbClr val="002060"/>
                </a:solidFill>
                <a:latin typeface="Arial Narrow" panose="020B0606020202030204" pitchFamily="34" charset="0"/>
                <a:cs typeface="Calibri" panose="020F0502020204030204" pitchFamily="34" charset="0"/>
              </a:rPr>
              <a:t>What is a Surety Bond?</a:t>
            </a:r>
          </a:p>
        </p:txBody>
      </p:sp>
      <p:sp>
        <p:nvSpPr>
          <p:cNvPr id="3075" name="Rectangle 3">
            <a:extLst>
              <a:ext uri="{FF2B5EF4-FFF2-40B4-BE49-F238E27FC236}">
                <a16:creationId xmlns:a16="http://schemas.microsoft.com/office/drawing/2014/main" id="{82720665-9BF2-0908-C5ED-4A83A123296F}"/>
              </a:ext>
            </a:extLst>
          </p:cNvPr>
          <p:cNvSpPr>
            <a:spLocks noGrp="1" noChangeArrowheads="1"/>
          </p:cNvSpPr>
          <p:nvPr>
            <p:ph sz="quarter" idx="1"/>
          </p:nvPr>
        </p:nvSpPr>
        <p:spPr>
          <a:xfrm>
            <a:off x="228600" y="1554163"/>
            <a:ext cx="8550275" cy="3475037"/>
          </a:xfrm>
        </p:spPr>
        <p:txBody>
          <a:bodyPr rtlCol="0">
            <a:normAutofit fontScale="92500" lnSpcReduction="10000"/>
          </a:bodyPr>
          <a:lstStyle/>
          <a:p>
            <a:pPr marL="274320" indent="-182880" eaLnBrk="1" fontAlgn="auto" hangingPunct="1">
              <a:spcAft>
                <a:spcPts val="0"/>
              </a:spcAft>
              <a:buClr>
                <a:srgbClr val="FFCC00"/>
              </a:buClr>
              <a:buFont typeface="Wingdings" pitchFamily="2" charset="2"/>
              <a:buNone/>
              <a:defRPr/>
            </a:pPr>
            <a:endParaRPr lang="en-US" sz="2800" dirty="0">
              <a:solidFill>
                <a:schemeClr val="tx1">
                  <a:lumMod val="75000"/>
                  <a:lumOff val="25000"/>
                </a:schemeClr>
              </a:solidFill>
            </a:endParaRPr>
          </a:p>
          <a:p>
            <a:pPr marL="274320" indent="-182880" eaLnBrk="1" fontAlgn="auto" hangingPunct="1">
              <a:spcAft>
                <a:spcPts val="0"/>
              </a:spcAft>
              <a:buClr>
                <a:srgbClr val="C00000"/>
              </a:buClr>
              <a:buFont typeface="Wingdings 2"/>
              <a:buChar char=""/>
              <a:defRPr/>
            </a:pPr>
            <a:r>
              <a:rPr lang="en-US" sz="2800" dirty="0">
                <a:latin typeface="Arial Narrow" panose="020B0606020202030204" pitchFamily="34" charset="0"/>
                <a:cs typeface="Calibri" panose="020F0502020204030204" pitchFamily="34" charset="0"/>
              </a:rPr>
              <a:t>A surety bond is a three-party agreement where the Surety assures the </a:t>
            </a:r>
            <a:r>
              <a:rPr lang="en-US" sz="2800" dirty="0" err="1">
                <a:latin typeface="Arial Narrow" panose="020B0606020202030204" pitchFamily="34" charset="0"/>
                <a:cs typeface="Calibri" panose="020F0502020204030204" pitchFamily="34" charset="0"/>
              </a:rPr>
              <a:t>Obligee</a:t>
            </a:r>
            <a:r>
              <a:rPr lang="en-US" sz="2800" dirty="0">
                <a:latin typeface="Arial Narrow" panose="020B0606020202030204" pitchFamily="34" charset="0"/>
                <a:cs typeface="Calibri" panose="020F0502020204030204" pitchFamily="34" charset="0"/>
              </a:rPr>
              <a:t> that the Principal will perform a contract. </a:t>
            </a:r>
          </a:p>
          <a:p>
            <a:pPr marL="91440" indent="0" eaLnBrk="1" fontAlgn="auto" hangingPunct="1">
              <a:spcAft>
                <a:spcPts val="0"/>
              </a:spcAft>
              <a:buClr>
                <a:srgbClr val="FFCC00"/>
              </a:buClr>
              <a:buFont typeface="Wingdings 2"/>
              <a:buNone/>
              <a:defRPr/>
            </a:pPr>
            <a:endParaRPr lang="en-US" sz="2800" dirty="0">
              <a:latin typeface="Arial Narrow" panose="020B0606020202030204" pitchFamily="34" charset="0"/>
              <a:cs typeface="Calibri" panose="020F0502020204030204" pitchFamily="34" charset="0"/>
            </a:endParaRPr>
          </a:p>
          <a:p>
            <a:pPr marL="274320" indent="-182880" eaLnBrk="1" fontAlgn="auto" hangingPunct="1">
              <a:spcAft>
                <a:spcPts val="0"/>
              </a:spcAft>
              <a:buClr>
                <a:srgbClr val="C00000"/>
              </a:buClr>
              <a:buFont typeface="Wingdings 2"/>
              <a:buChar char=""/>
              <a:defRPr/>
            </a:pPr>
            <a:r>
              <a:rPr lang="en-US" sz="2800" dirty="0">
                <a:latin typeface="Arial Narrow" panose="020B0606020202030204" pitchFamily="34" charset="0"/>
                <a:cs typeface="Calibri" panose="020F0502020204030204" pitchFamily="34" charset="0"/>
              </a:rPr>
              <a:t> Three parties to a bond – </a:t>
            </a:r>
            <a:br>
              <a:rPr lang="en-US" sz="2800" dirty="0">
                <a:latin typeface="Arial Narrow" panose="020B0606020202030204" pitchFamily="34" charset="0"/>
                <a:cs typeface="Calibri" panose="020F0502020204030204" pitchFamily="34" charset="0"/>
              </a:rPr>
            </a:br>
            <a:r>
              <a:rPr lang="en-US" sz="2800" dirty="0">
                <a:latin typeface="Arial Narrow" panose="020B0606020202030204" pitchFamily="34" charset="0"/>
                <a:cs typeface="Calibri" panose="020F0502020204030204" pitchFamily="34" charset="0"/>
              </a:rPr>
              <a:t>1.  </a:t>
            </a:r>
            <a:r>
              <a:rPr lang="en-US" sz="2800" dirty="0" err="1">
                <a:latin typeface="Arial Narrow" panose="020B0606020202030204" pitchFamily="34" charset="0"/>
                <a:cs typeface="Calibri" panose="020F0502020204030204" pitchFamily="34" charset="0"/>
              </a:rPr>
              <a:t>Obligee</a:t>
            </a:r>
            <a:r>
              <a:rPr lang="en-US" sz="2800" dirty="0">
                <a:latin typeface="Arial Narrow" panose="020B0606020202030204" pitchFamily="34" charset="0"/>
                <a:cs typeface="Calibri" panose="020F0502020204030204" pitchFamily="34" charset="0"/>
              </a:rPr>
              <a:t> (owner)</a:t>
            </a:r>
            <a:br>
              <a:rPr lang="en-US" sz="2800" dirty="0">
                <a:latin typeface="Arial Narrow" panose="020B0606020202030204" pitchFamily="34" charset="0"/>
                <a:cs typeface="Calibri" panose="020F0502020204030204" pitchFamily="34" charset="0"/>
              </a:rPr>
            </a:br>
            <a:r>
              <a:rPr lang="en-US" sz="2800" dirty="0">
                <a:latin typeface="Arial Narrow" panose="020B0606020202030204" pitchFamily="34" charset="0"/>
                <a:cs typeface="Calibri" panose="020F0502020204030204" pitchFamily="34" charset="0"/>
              </a:rPr>
              <a:t>2.  Principal (contractor)</a:t>
            </a:r>
            <a:br>
              <a:rPr lang="en-US" sz="2800" dirty="0">
                <a:latin typeface="Arial Narrow" panose="020B0606020202030204" pitchFamily="34" charset="0"/>
                <a:cs typeface="Calibri" panose="020F0502020204030204" pitchFamily="34" charset="0"/>
              </a:rPr>
            </a:br>
            <a:r>
              <a:rPr lang="en-US" sz="2800" dirty="0">
                <a:latin typeface="Arial Narrow" panose="020B0606020202030204" pitchFamily="34" charset="0"/>
                <a:cs typeface="Calibri" panose="020F0502020204030204" pitchFamily="34" charset="0"/>
              </a:rPr>
              <a:t>3.  Surety (insurance company)</a:t>
            </a:r>
          </a:p>
          <a:p>
            <a:pPr marL="274320" indent="-182880" eaLnBrk="1" fontAlgn="auto" hangingPunct="1">
              <a:spcAft>
                <a:spcPts val="0"/>
              </a:spcAft>
              <a:buClr>
                <a:srgbClr val="FFCC00"/>
              </a:buClr>
              <a:buFont typeface="Wingdings 2"/>
              <a:buChar char=""/>
              <a:defRPr/>
            </a:pPr>
            <a:endParaRPr lang="en-US" sz="2800" dirty="0">
              <a:solidFill>
                <a:schemeClr val="tx1">
                  <a:lumMod val="75000"/>
                  <a:lumOff val="25000"/>
                </a:schemeClr>
              </a:solidFill>
            </a:endParaRPr>
          </a:p>
        </p:txBody>
      </p:sp>
      <p:pic>
        <p:nvPicPr>
          <p:cNvPr id="16388" name="Picture 5" descr="video-lesson2">
            <a:extLst>
              <a:ext uri="{FF2B5EF4-FFF2-40B4-BE49-F238E27FC236}">
                <a16:creationId xmlns:a16="http://schemas.microsoft.com/office/drawing/2014/main" id="{9538D191-175C-1861-73A0-AE873C71D6C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97563" y="3962400"/>
            <a:ext cx="3048000" cy="243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89" name="Picture 5">
            <a:extLst>
              <a:ext uri="{FF2B5EF4-FFF2-40B4-BE49-F238E27FC236}">
                <a16:creationId xmlns:a16="http://schemas.microsoft.com/office/drawing/2014/main" id="{6E86417F-272C-EE16-D98E-FBE9BBA72C0B}"/>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7B5FF6C-C57D-4F67-5D33-E5B51DACEFA1}"/>
              </a:ext>
            </a:extLst>
          </p:cNvPr>
          <p:cNvSpPr>
            <a:spLocks noGrp="1" noChangeArrowheads="1"/>
          </p:cNvSpPr>
          <p:nvPr>
            <p:ph type="title"/>
          </p:nvPr>
        </p:nvSpPr>
        <p:spPr>
          <a:xfrm>
            <a:off x="1133475" y="133350"/>
            <a:ext cx="7823200" cy="838200"/>
          </a:xfrm>
        </p:spPr>
        <p:txBody>
          <a:bodyPr>
            <a:noAutofit/>
          </a:bodyPr>
          <a:lstStyle/>
          <a:p>
            <a:pPr eaLnBrk="1" fontAlgn="auto" hangingPunct="1">
              <a:spcAft>
                <a:spcPts val="0"/>
              </a:spcAft>
              <a:buClr>
                <a:schemeClr val="accent6">
                  <a:lumMod val="75000"/>
                </a:schemeClr>
              </a:buClr>
              <a:buFont typeface="Georgia" pitchFamily="18" charset="0"/>
              <a:buNone/>
              <a:defRPr/>
            </a:pPr>
            <a:r>
              <a:rPr lang="en-US" b="1" dirty="0">
                <a:solidFill>
                  <a:srgbClr val="002060"/>
                </a:solidFill>
                <a:latin typeface="Arial Narrow" panose="020B0606020202030204" pitchFamily="34" charset="0"/>
                <a:cs typeface="Calibri" panose="020F0502020204030204" pitchFamily="34" charset="0"/>
              </a:rPr>
              <a:t>How are bonds different from insurance?</a:t>
            </a:r>
          </a:p>
        </p:txBody>
      </p:sp>
      <p:sp>
        <p:nvSpPr>
          <p:cNvPr id="4099" name="Rectangle 3">
            <a:extLst>
              <a:ext uri="{FF2B5EF4-FFF2-40B4-BE49-F238E27FC236}">
                <a16:creationId xmlns:a16="http://schemas.microsoft.com/office/drawing/2014/main" id="{CE2D3CBD-9B78-A1A1-6926-A0BEDE1693BC}"/>
              </a:ext>
            </a:extLst>
          </p:cNvPr>
          <p:cNvSpPr>
            <a:spLocks noGrp="1" noChangeArrowheads="1"/>
          </p:cNvSpPr>
          <p:nvPr>
            <p:ph sz="quarter" idx="1"/>
          </p:nvPr>
        </p:nvSpPr>
        <p:spPr>
          <a:xfrm>
            <a:off x="185738" y="1676400"/>
            <a:ext cx="8763000" cy="4572000"/>
          </a:xfrm>
        </p:spPr>
        <p:txBody>
          <a:bodyPr rtlCol="0">
            <a:normAutofit fontScale="92500" lnSpcReduction="20000"/>
          </a:bodyPr>
          <a:lstStyle/>
          <a:p>
            <a:pPr marL="274320" indent="-182880" eaLnBrk="1" fontAlgn="auto" hangingPunct="1">
              <a:lnSpc>
                <a:spcPct val="80000"/>
              </a:lnSpc>
              <a:spcAft>
                <a:spcPts val="0"/>
              </a:spcAft>
              <a:buClr>
                <a:srgbClr val="C00000"/>
              </a:buClr>
              <a:buFont typeface="Wingdings 2"/>
              <a:buChar char=""/>
              <a:defRPr/>
            </a:pPr>
            <a:r>
              <a:rPr lang="en-US" sz="2400" dirty="0"/>
              <a:t> </a:t>
            </a:r>
            <a:r>
              <a:rPr lang="en-US" sz="2400" dirty="0">
                <a:latin typeface="Arial Narrow" panose="020B0606020202030204" pitchFamily="34" charset="0"/>
                <a:cs typeface="Calibri" panose="020F0502020204030204" pitchFamily="34" charset="0"/>
              </a:rPr>
              <a:t>Surety is not insurance, but an extension of credit </a:t>
            </a:r>
          </a:p>
          <a:p>
            <a:pPr marL="91440" indent="0" eaLnBrk="1" fontAlgn="auto" hangingPunct="1">
              <a:lnSpc>
                <a:spcPct val="80000"/>
              </a:lnSpc>
              <a:spcAft>
                <a:spcPts val="0"/>
              </a:spcAft>
              <a:buClr>
                <a:srgbClr val="C00000"/>
              </a:buClr>
              <a:buFont typeface="Wingdings 2" panose="05020102010507070707" pitchFamily="18" charset="2"/>
              <a:buNone/>
              <a:defRPr/>
            </a:pPr>
            <a:endParaRPr lang="en-US" sz="2400" dirty="0">
              <a:latin typeface="Arial Narrow" panose="020B0606020202030204" pitchFamily="34" charset="0"/>
              <a:cs typeface="Calibri" panose="020F0502020204030204" pitchFamily="34" charset="0"/>
            </a:endParaRPr>
          </a:p>
          <a:p>
            <a:pPr marL="274320" indent="-182880" eaLnBrk="1" fontAlgn="auto" hangingPunct="1">
              <a:lnSpc>
                <a:spcPct val="150000"/>
              </a:lnSpc>
              <a:spcAft>
                <a:spcPts val="0"/>
              </a:spcAft>
              <a:buClr>
                <a:srgbClr val="C00000"/>
              </a:buClr>
              <a:buFont typeface="Wingdings 2"/>
              <a:buChar char=""/>
              <a:defRPr/>
            </a:pPr>
            <a:r>
              <a:rPr lang="en-US" sz="2400" b="1" dirty="0">
                <a:solidFill>
                  <a:schemeClr val="tx1">
                    <a:lumMod val="75000"/>
                    <a:lumOff val="25000"/>
                  </a:schemeClr>
                </a:solidFill>
                <a:latin typeface="Arial Narrow" panose="020B0606020202030204" pitchFamily="34" charset="0"/>
                <a:cs typeface="Calibri" panose="020F0502020204030204" pitchFamily="34" charset="0"/>
              </a:rPr>
              <a:t> Indemnity </a:t>
            </a:r>
            <a:r>
              <a:rPr lang="en-US" sz="2400" dirty="0">
                <a:solidFill>
                  <a:schemeClr val="tx1">
                    <a:lumMod val="75000"/>
                    <a:lumOff val="25000"/>
                  </a:schemeClr>
                </a:solidFill>
                <a:latin typeface="Arial Narrow" panose="020B0606020202030204" pitchFamily="34" charset="0"/>
                <a:cs typeface="Calibri" panose="020F0502020204030204" pitchFamily="34" charset="0"/>
              </a:rPr>
              <a:t>- </a:t>
            </a:r>
            <a:r>
              <a:rPr lang="en-US" sz="2400" dirty="0">
                <a:latin typeface="Arial Narrow" panose="020B0606020202030204" pitchFamily="34" charset="0"/>
                <a:cs typeface="Calibri" panose="020F0502020204030204" pitchFamily="34" charset="0"/>
              </a:rPr>
              <a:t>If a surety must finish the contractor’s  work, or pay any bills, they will look to the company and individual owners/spouses for </a:t>
            </a:r>
            <a:r>
              <a:rPr lang="en-US" sz="2400" b="1" dirty="0">
                <a:solidFill>
                  <a:schemeClr val="accent5">
                    <a:lumMod val="75000"/>
                  </a:schemeClr>
                </a:solidFill>
                <a:latin typeface="Arial Narrow" panose="020B0606020202030204" pitchFamily="34" charset="0"/>
                <a:cs typeface="Calibri" panose="020F0502020204030204" pitchFamily="34" charset="0"/>
              </a:rPr>
              <a:t>reimbursement.</a:t>
            </a:r>
          </a:p>
          <a:p>
            <a:pPr marL="91440" indent="0" eaLnBrk="1" fontAlgn="auto" hangingPunct="1">
              <a:lnSpc>
                <a:spcPct val="150000"/>
              </a:lnSpc>
              <a:spcAft>
                <a:spcPts val="0"/>
              </a:spcAft>
              <a:buClr>
                <a:srgbClr val="C00000"/>
              </a:buClr>
              <a:buFont typeface="Wingdings 2" panose="05020102010507070707" pitchFamily="18" charset="2"/>
              <a:buNone/>
              <a:defRPr/>
            </a:pPr>
            <a:endParaRPr lang="en-US" sz="2400" b="1" dirty="0">
              <a:solidFill>
                <a:schemeClr val="accent5">
                  <a:lumMod val="75000"/>
                </a:schemeClr>
              </a:solidFill>
              <a:latin typeface="Arial Narrow" panose="020B0606020202030204" pitchFamily="34" charset="0"/>
              <a:cs typeface="Calibri" panose="020F0502020204030204" pitchFamily="34" charset="0"/>
            </a:endParaRPr>
          </a:p>
          <a:p>
            <a:pPr marL="274320" indent="-182880" eaLnBrk="1" fontAlgn="auto" hangingPunct="1">
              <a:lnSpc>
                <a:spcPct val="150000"/>
              </a:lnSpc>
              <a:spcAft>
                <a:spcPts val="0"/>
              </a:spcAft>
              <a:buClr>
                <a:srgbClr val="C00000"/>
              </a:buClr>
              <a:buFont typeface="Wingdings 2"/>
              <a:buChar char=""/>
              <a:defRPr/>
            </a:pPr>
            <a:r>
              <a:rPr lang="en-US" sz="2400" dirty="0">
                <a:latin typeface="Arial Narrow" panose="020B0606020202030204" pitchFamily="34" charset="0"/>
                <a:cs typeface="Calibri" panose="020F0502020204030204" pitchFamily="34" charset="0"/>
              </a:rPr>
              <a:t>Encourages Indemnitors to stand fast in the face of problems and use their talents and resources to resolve any difficulties.</a:t>
            </a:r>
          </a:p>
          <a:p>
            <a:pPr marL="91440" indent="0" eaLnBrk="1" fontAlgn="auto" hangingPunct="1">
              <a:lnSpc>
                <a:spcPct val="150000"/>
              </a:lnSpc>
              <a:spcAft>
                <a:spcPts val="0"/>
              </a:spcAft>
              <a:buClr>
                <a:srgbClr val="C00000"/>
              </a:buClr>
              <a:buFont typeface="Wingdings 2" panose="05020102010507070707" pitchFamily="18" charset="2"/>
              <a:buNone/>
              <a:defRPr/>
            </a:pPr>
            <a:endParaRPr lang="en-US" sz="2400" dirty="0">
              <a:latin typeface="Arial Narrow" panose="020B0606020202030204" pitchFamily="34" charset="0"/>
              <a:cs typeface="Calibri" panose="020F0502020204030204" pitchFamily="34" charset="0"/>
            </a:endParaRPr>
          </a:p>
          <a:p>
            <a:pPr marL="274320" indent="-182880" eaLnBrk="1" fontAlgn="auto" hangingPunct="1">
              <a:lnSpc>
                <a:spcPct val="170000"/>
              </a:lnSpc>
              <a:spcAft>
                <a:spcPts val="0"/>
              </a:spcAft>
              <a:buClr>
                <a:srgbClr val="C00000"/>
              </a:buClr>
              <a:buFont typeface="Wingdings 2"/>
              <a:buChar char=""/>
              <a:defRPr/>
            </a:pPr>
            <a:r>
              <a:rPr lang="en-US" sz="2400" b="1" dirty="0">
                <a:solidFill>
                  <a:schemeClr val="tx1">
                    <a:lumMod val="75000"/>
                    <a:lumOff val="25000"/>
                  </a:schemeClr>
                </a:solidFill>
                <a:latin typeface="Arial Narrow" panose="020B0606020202030204" pitchFamily="34" charset="0"/>
                <a:cs typeface="Calibri" panose="020F0502020204030204" pitchFamily="34" charset="0"/>
              </a:rPr>
              <a:t> One-time premium </a:t>
            </a:r>
            <a:r>
              <a:rPr lang="en-US" sz="2400" dirty="0">
                <a:latin typeface="Arial Narrow" panose="020B0606020202030204" pitchFamily="34" charset="0"/>
                <a:cs typeface="Calibri" panose="020F0502020204030204" pitchFamily="34" charset="0"/>
              </a:rPr>
              <a:t>at the beginning of each job, versus regular monthly  insurance premiums</a:t>
            </a:r>
            <a:r>
              <a:rPr lang="en-US" sz="2400" dirty="0">
                <a:solidFill>
                  <a:schemeClr val="tx1">
                    <a:lumMod val="75000"/>
                    <a:lumOff val="25000"/>
                  </a:schemeClr>
                </a:solidFill>
                <a:latin typeface="Arial Narrow" panose="020B0606020202030204" pitchFamily="34" charset="0"/>
                <a:cs typeface="Calibri" panose="020F0502020204030204" pitchFamily="34" charset="0"/>
              </a:rPr>
              <a:t> </a:t>
            </a:r>
          </a:p>
          <a:p>
            <a:pPr marL="45720" indent="0" eaLnBrk="1" fontAlgn="auto" hangingPunct="1">
              <a:lnSpc>
                <a:spcPct val="90000"/>
              </a:lnSpc>
              <a:spcAft>
                <a:spcPts val="0"/>
              </a:spcAft>
              <a:buClr>
                <a:srgbClr val="FFCC00"/>
              </a:buClr>
              <a:buFont typeface="Georgia" pitchFamily="18" charset="0"/>
              <a:buNone/>
              <a:defRPr/>
            </a:pPr>
            <a:endParaRPr lang="en-US" sz="2800" dirty="0">
              <a:solidFill>
                <a:schemeClr val="tx1">
                  <a:lumMod val="75000"/>
                  <a:lumOff val="25000"/>
                </a:schemeClr>
              </a:solidFill>
            </a:endParaRPr>
          </a:p>
        </p:txBody>
      </p:sp>
      <p:pic>
        <p:nvPicPr>
          <p:cNvPr id="18436" name="Picture 4">
            <a:extLst>
              <a:ext uri="{FF2B5EF4-FFF2-40B4-BE49-F238E27FC236}">
                <a16:creationId xmlns:a16="http://schemas.microsoft.com/office/drawing/2014/main" id="{66B3637C-6289-4B86-F2C2-5E4316E4731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25FD76A-1065-E2AF-B0FB-739E648D7A65}"/>
              </a:ext>
            </a:extLst>
          </p:cNvPr>
          <p:cNvSpPr>
            <a:spLocks noGrp="1"/>
          </p:cNvSpPr>
          <p:nvPr>
            <p:ph type="title"/>
          </p:nvPr>
        </p:nvSpPr>
        <p:spPr>
          <a:xfrm>
            <a:off x="334963" y="-228600"/>
            <a:ext cx="8839200" cy="1143000"/>
          </a:xfrm>
        </p:spPr>
        <p:txBody>
          <a:bodyPr/>
          <a:lstStyle/>
          <a:p>
            <a:pPr eaLnBrk="1" hangingPunct="1">
              <a:buFont typeface="Georgia" panose="02040502050405020303" pitchFamily="18" charset="0"/>
              <a:buNone/>
            </a:pPr>
            <a:r>
              <a:rPr lang="en-US" altLang="en-US" sz="2600" b="1">
                <a:solidFill>
                  <a:srgbClr val="002060"/>
                </a:solidFill>
                <a:latin typeface="Arial Narrow" panose="020B0606020202030204" pitchFamily="34" charset="0"/>
                <a:cs typeface="Calibri" panose="020F0502020204030204" pitchFamily="34" charset="0"/>
              </a:rPr>
              <a:t>      Bonding</a:t>
            </a:r>
            <a:r>
              <a:rPr lang="en-US" altLang="en-US" sz="2600">
                <a:solidFill>
                  <a:srgbClr val="C00000"/>
                </a:solidFill>
                <a:latin typeface="Arial Narrow" panose="020B0606020202030204" pitchFamily="34" charset="0"/>
                <a:cs typeface="Calibri" panose="020F0502020204030204" pitchFamily="34" charset="0"/>
              </a:rPr>
              <a:t> </a:t>
            </a:r>
            <a:r>
              <a:rPr lang="en-US" altLang="en-US" sz="2600" b="1">
                <a:solidFill>
                  <a:srgbClr val="002060"/>
                </a:solidFill>
                <a:latin typeface="Arial Narrow" panose="020B0606020202030204" pitchFamily="34" charset="0"/>
                <a:cs typeface="Calibri" panose="020F0502020204030204" pitchFamily="34" charset="0"/>
              </a:rPr>
              <a:t>is not always an option, it could be required by law</a:t>
            </a:r>
          </a:p>
        </p:txBody>
      </p:sp>
      <p:sp>
        <p:nvSpPr>
          <p:cNvPr id="4" name="Content Placeholder 2">
            <a:extLst>
              <a:ext uri="{FF2B5EF4-FFF2-40B4-BE49-F238E27FC236}">
                <a16:creationId xmlns:a16="http://schemas.microsoft.com/office/drawing/2014/main" id="{E6FF3FF0-F1DD-FC52-1DBC-E9C52FF8C5BD}"/>
              </a:ext>
            </a:extLst>
          </p:cNvPr>
          <p:cNvSpPr>
            <a:spLocks noGrp="1"/>
          </p:cNvSpPr>
          <p:nvPr>
            <p:ph sz="quarter" idx="1"/>
          </p:nvPr>
        </p:nvSpPr>
        <p:spPr>
          <a:xfrm>
            <a:off x="198438" y="1600200"/>
            <a:ext cx="8804275" cy="4953000"/>
          </a:xfrm>
        </p:spPr>
        <p:txBody>
          <a:bodyPr>
            <a:noAutofit/>
          </a:bodyPr>
          <a:lstStyle/>
          <a:p>
            <a:pPr marL="274320" indent="-274320" algn="just" eaLnBrk="1" fontAlgn="auto" hangingPunct="1">
              <a:spcAft>
                <a:spcPts val="0"/>
              </a:spcAft>
              <a:buClr>
                <a:srgbClr val="C00000"/>
              </a:buClr>
              <a:buSzPct val="98000"/>
              <a:buFont typeface="Wingdings 2"/>
              <a:buChar char=""/>
              <a:tabLst>
                <a:tab pos="457200" algn="l"/>
              </a:tabLst>
              <a:defRPr/>
            </a:pPr>
            <a:r>
              <a:rPr lang="en-US" sz="2000" b="1" dirty="0">
                <a:latin typeface="Arial Narrow" panose="020B0606020202030204" pitchFamily="34" charset="0"/>
                <a:cs typeface="Calibri" panose="020F0502020204030204" pitchFamily="34" charset="0"/>
              </a:rPr>
              <a:t>Section </a:t>
            </a:r>
            <a:r>
              <a:rPr lang="en-US" sz="2000" b="1" dirty="0">
                <a:solidFill>
                  <a:schemeClr val="tx1">
                    <a:lumMod val="75000"/>
                    <a:lumOff val="25000"/>
                  </a:schemeClr>
                </a:solidFill>
                <a:latin typeface="Arial Narrow" panose="020B0606020202030204" pitchFamily="34" charset="0"/>
                <a:cs typeface="Calibri" panose="020F0502020204030204" pitchFamily="34" charset="0"/>
              </a:rPr>
              <a:t>255.05 of the Florida Statutes – Florida’s “Little Miller Act” is based </a:t>
            </a:r>
            <a:r>
              <a:rPr lang="en-US" sz="2000" dirty="0">
                <a:latin typeface="Arial Narrow" panose="020B0606020202030204" pitchFamily="34" charset="0"/>
                <a:cs typeface="Calibri" panose="020F0502020204030204" pitchFamily="34" charset="0"/>
              </a:rPr>
              <a:t>upon the Federal Miller Act, which requires contractors on federal jobs $100,000+ to post performance and payment bonds.  In Florida, all public construction projects over  $200,000 must be bonded.</a:t>
            </a:r>
          </a:p>
          <a:p>
            <a:pPr marL="274320" indent="-274320" eaLnBrk="1" fontAlgn="auto" hangingPunct="1">
              <a:spcAft>
                <a:spcPts val="0"/>
              </a:spcAft>
              <a:buFont typeface="Wingdings" panose="05000000000000000000" pitchFamily="2" charset="2"/>
              <a:buChar char="v"/>
              <a:tabLst>
                <a:tab pos="457200" algn="l"/>
              </a:tabLst>
              <a:defRPr/>
            </a:pPr>
            <a:endParaRPr lang="en-US" sz="2000" dirty="0">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Wingdings 2"/>
              <a:buChar char=""/>
              <a:tabLst>
                <a:tab pos="457200" algn="l"/>
              </a:tabLst>
              <a:defRPr/>
            </a:pPr>
            <a:r>
              <a:rPr lang="en-US" sz="2000" dirty="0">
                <a:latin typeface="Arial Narrow" panose="020B0606020202030204" pitchFamily="34" charset="0"/>
                <a:cs typeface="Calibri" panose="020F0502020204030204" pitchFamily="34" charset="0"/>
              </a:rPr>
              <a:t>Public projects cannot be </a:t>
            </a:r>
            <a:r>
              <a:rPr lang="en-US" sz="2000" dirty="0" err="1">
                <a:latin typeface="Arial Narrow" panose="020B0606020202030204" pitchFamily="34" charset="0"/>
                <a:cs typeface="Calibri" panose="020F0502020204030204" pitchFamily="34" charset="0"/>
              </a:rPr>
              <a:t>liened</a:t>
            </a:r>
            <a:endParaRPr lang="en-US" sz="2000" dirty="0">
              <a:latin typeface="Arial Narrow" panose="020B0606020202030204" pitchFamily="34" charset="0"/>
              <a:cs typeface="Calibri" panose="020F0502020204030204" pitchFamily="34" charset="0"/>
            </a:endParaRPr>
          </a:p>
          <a:p>
            <a:pPr marL="46037" indent="0" eaLnBrk="1" fontAlgn="auto" hangingPunct="1">
              <a:spcAft>
                <a:spcPts val="0"/>
              </a:spcAft>
              <a:buFont typeface="Georgia" pitchFamily="18" charset="0"/>
              <a:buNone/>
              <a:tabLst>
                <a:tab pos="457200" algn="l"/>
              </a:tabLst>
              <a:defRPr/>
            </a:pPr>
            <a:endParaRPr lang="en-US" sz="2000" dirty="0">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Wingdings 2"/>
              <a:buChar char=""/>
              <a:tabLst>
                <a:tab pos="457200" algn="l"/>
              </a:tabLst>
              <a:defRPr/>
            </a:pPr>
            <a:r>
              <a:rPr lang="en-US" sz="2000" dirty="0">
                <a:latin typeface="Arial Narrow" panose="020B0606020202030204" pitchFamily="34" charset="0"/>
                <a:cs typeface="Calibri" panose="020F0502020204030204" pitchFamily="34" charset="0"/>
              </a:rPr>
              <a:t>Protects the state from defaults of GC’s in performance of the contract and payment of subs and suppliers.</a:t>
            </a:r>
          </a:p>
          <a:p>
            <a:pPr marL="46037" indent="0" eaLnBrk="1" fontAlgn="auto" hangingPunct="1">
              <a:spcAft>
                <a:spcPts val="0"/>
              </a:spcAft>
              <a:buFont typeface="Georgia" pitchFamily="18" charset="0"/>
              <a:buNone/>
              <a:tabLst>
                <a:tab pos="457200" algn="l"/>
              </a:tabLst>
              <a:defRPr/>
            </a:pPr>
            <a:endParaRPr lang="en-US" sz="2000" dirty="0">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Wingdings 2"/>
              <a:buChar char=""/>
              <a:tabLst>
                <a:tab pos="457200" algn="l"/>
              </a:tabLst>
              <a:defRPr/>
            </a:pPr>
            <a:r>
              <a:rPr lang="en-US" sz="2000" dirty="0">
                <a:latin typeface="Arial Narrow" panose="020B0606020202030204" pitchFamily="34" charset="0"/>
                <a:cs typeface="Calibri" panose="020F0502020204030204" pitchFamily="34" charset="0"/>
              </a:rPr>
              <a:t>FDOT Statute 337.18 calls for bonds on projects $250,000+.</a:t>
            </a:r>
          </a:p>
          <a:p>
            <a:pPr marL="46037" indent="0" eaLnBrk="1" fontAlgn="auto" hangingPunct="1">
              <a:spcAft>
                <a:spcPts val="0"/>
              </a:spcAft>
              <a:buFont typeface="Georgia" pitchFamily="18" charset="0"/>
              <a:buNone/>
              <a:tabLst>
                <a:tab pos="457200" algn="l"/>
              </a:tabLst>
              <a:defRPr/>
            </a:pPr>
            <a:endParaRPr lang="en-US" sz="2000" dirty="0">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Wingdings 2"/>
              <a:buChar char=""/>
              <a:tabLst>
                <a:tab pos="457200" algn="l"/>
              </a:tabLst>
              <a:defRPr/>
            </a:pPr>
            <a:r>
              <a:rPr lang="en-US" sz="2000" dirty="0">
                <a:latin typeface="Arial Narrow" panose="020B0606020202030204" pitchFamily="34" charset="0"/>
                <a:cs typeface="Calibri" panose="020F0502020204030204" pitchFamily="34" charset="0"/>
              </a:rPr>
              <a:t>Subs, sub-subs and suppliers must give notice they intend to look to a bond for payment</a:t>
            </a:r>
          </a:p>
        </p:txBody>
      </p:sp>
      <p:pic>
        <p:nvPicPr>
          <p:cNvPr id="20484" name="Picture 4">
            <a:extLst>
              <a:ext uri="{FF2B5EF4-FFF2-40B4-BE49-F238E27FC236}">
                <a16:creationId xmlns:a16="http://schemas.microsoft.com/office/drawing/2014/main" id="{FE4D8B67-81CC-7D9E-D8DD-F5402AB861C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6200" y="228600"/>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0D555C0E-6398-4449-E7FC-EC8D0FB60932}"/>
              </a:ext>
            </a:extLst>
          </p:cNvPr>
          <p:cNvSpPr>
            <a:spLocks noGrp="1"/>
          </p:cNvSpPr>
          <p:nvPr>
            <p:ph type="title"/>
          </p:nvPr>
        </p:nvSpPr>
        <p:spPr>
          <a:xfrm>
            <a:off x="304800" y="152400"/>
            <a:ext cx="8534400" cy="758825"/>
          </a:xfrm>
        </p:spPr>
        <p:txBody>
          <a:bodyPr/>
          <a:lstStyle/>
          <a:p>
            <a:pPr eaLnBrk="1" hangingPunct="1"/>
            <a:r>
              <a:rPr lang="en-US" altLang="en-US" b="1">
                <a:solidFill>
                  <a:srgbClr val="002060"/>
                </a:solidFill>
                <a:latin typeface="Arial Narrow" panose="020B0606020202030204" pitchFamily="34" charset="0"/>
                <a:cs typeface="Calibri" panose="020F0502020204030204" pitchFamily="34" charset="0"/>
              </a:rPr>
              <a:t>Three C’s of Bonding</a:t>
            </a:r>
          </a:p>
        </p:txBody>
      </p:sp>
      <p:sp>
        <p:nvSpPr>
          <p:cNvPr id="3" name="Content Placeholder 2">
            <a:extLst>
              <a:ext uri="{FF2B5EF4-FFF2-40B4-BE49-F238E27FC236}">
                <a16:creationId xmlns:a16="http://schemas.microsoft.com/office/drawing/2014/main" id="{3F80EA9F-DA0F-2AAF-905D-415432B8C3A0}"/>
              </a:ext>
            </a:extLst>
          </p:cNvPr>
          <p:cNvSpPr>
            <a:spLocks noGrp="1"/>
          </p:cNvSpPr>
          <p:nvPr>
            <p:ph idx="1"/>
          </p:nvPr>
        </p:nvSpPr>
        <p:spPr>
          <a:xfrm>
            <a:off x="198438" y="1820863"/>
            <a:ext cx="8229600" cy="4495800"/>
          </a:xfrm>
        </p:spPr>
        <p:txBody>
          <a:bodyPr/>
          <a:lstStyle/>
          <a:p>
            <a:pPr eaLnBrk="1" hangingPunct="1">
              <a:buClr>
                <a:srgbClr val="C00000"/>
              </a:buClr>
              <a:defRPr/>
            </a:pPr>
            <a:r>
              <a:rPr lang="en-US" altLang="en-US" b="1" dirty="0">
                <a:latin typeface="Arial Narrow" panose="020B0606020202030204" pitchFamily="34" charset="0"/>
                <a:cs typeface="Calibri" panose="020F0502020204030204" pitchFamily="34" charset="0"/>
              </a:rPr>
              <a:t>Character</a:t>
            </a:r>
          </a:p>
          <a:p>
            <a:pPr marL="274638" lvl="1" indent="0" eaLnBrk="1" hangingPunct="1">
              <a:buClr>
                <a:srgbClr val="C00000"/>
              </a:buClr>
              <a:buFont typeface="Wingdings" panose="05000000000000000000" pitchFamily="2" charset="2"/>
              <a:buNone/>
              <a:defRPr/>
            </a:pPr>
            <a:r>
              <a:rPr lang="en-US" altLang="en-US" sz="1800" b="1" dirty="0">
                <a:solidFill>
                  <a:srgbClr val="C00000"/>
                </a:solidFill>
                <a:latin typeface="Arial Narrow" panose="020B0606020202030204" pitchFamily="34" charset="0"/>
                <a:cs typeface="Calibri" panose="020F0502020204030204" pitchFamily="34" charset="0"/>
              </a:rPr>
              <a:t>Does the Principal have a credit record and other history suggesting good character and that they will be faithful to their obligation? </a:t>
            </a:r>
          </a:p>
          <a:p>
            <a:pPr marL="274638" lvl="1" indent="0" eaLnBrk="1" hangingPunct="1">
              <a:buClr>
                <a:srgbClr val="C00000"/>
              </a:buClr>
              <a:buFont typeface="Wingdings" panose="05000000000000000000" pitchFamily="2" charset="2"/>
              <a:buNone/>
              <a:defRPr/>
            </a:pPr>
            <a:endParaRPr lang="en-US" altLang="en-US" sz="1800" b="1" dirty="0">
              <a:solidFill>
                <a:srgbClr val="C00000"/>
              </a:solidFill>
              <a:latin typeface="Arial Narrow" panose="020B0606020202030204" pitchFamily="34" charset="0"/>
              <a:cs typeface="Calibri" panose="020F0502020204030204" pitchFamily="34" charset="0"/>
            </a:endParaRPr>
          </a:p>
          <a:p>
            <a:pPr eaLnBrk="1" hangingPunct="1">
              <a:buClr>
                <a:srgbClr val="C00000"/>
              </a:buClr>
              <a:defRPr/>
            </a:pPr>
            <a:r>
              <a:rPr lang="en-US" altLang="en-US" b="1" dirty="0">
                <a:latin typeface="Arial Narrow" panose="020B0606020202030204" pitchFamily="34" charset="0"/>
                <a:cs typeface="Calibri" panose="020F0502020204030204" pitchFamily="34" charset="0"/>
              </a:rPr>
              <a:t>Capacity</a:t>
            </a:r>
          </a:p>
          <a:p>
            <a:pPr marL="274638" lvl="1" indent="0" eaLnBrk="1" hangingPunct="1">
              <a:buClr>
                <a:srgbClr val="C00000"/>
              </a:buClr>
              <a:buFont typeface="Wingdings" panose="05000000000000000000" pitchFamily="2" charset="2"/>
              <a:buNone/>
              <a:defRPr/>
            </a:pPr>
            <a:r>
              <a:rPr lang="en-US" altLang="en-US" sz="1800" b="1" dirty="0">
                <a:solidFill>
                  <a:srgbClr val="C00000"/>
                </a:solidFill>
                <a:latin typeface="Arial Narrow" panose="020B0606020202030204" pitchFamily="34" charset="0"/>
                <a:cs typeface="Calibri" panose="020F0502020204030204" pitchFamily="34" charset="0"/>
              </a:rPr>
              <a:t>Does the Principal have the skill, experience, knowledge, </a:t>
            </a:r>
          </a:p>
          <a:p>
            <a:pPr marL="274638" lvl="1" indent="0" eaLnBrk="1" hangingPunct="1">
              <a:buClr>
                <a:srgbClr val="C00000"/>
              </a:buClr>
              <a:buFont typeface="Wingdings" panose="05000000000000000000" pitchFamily="2" charset="2"/>
              <a:buNone/>
              <a:defRPr/>
            </a:pPr>
            <a:r>
              <a:rPr lang="en-US" altLang="en-US" sz="1800" b="1" dirty="0">
                <a:solidFill>
                  <a:srgbClr val="C00000"/>
                </a:solidFill>
                <a:latin typeface="Arial Narrow" panose="020B0606020202030204" pitchFamily="34" charset="0"/>
                <a:cs typeface="Calibri" panose="020F0502020204030204" pitchFamily="34" charset="0"/>
              </a:rPr>
              <a:t>staff and equipment necessary to perform their contract?</a:t>
            </a:r>
          </a:p>
          <a:p>
            <a:pPr marL="274638" lvl="1" indent="0" eaLnBrk="1" hangingPunct="1">
              <a:buClr>
                <a:srgbClr val="C00000"/>
              </a:buClr>
              <a:buFont typeface="Wingdings" panose="05000000000000000000" pitchFamily="2" charset="2"/>
              <a:buNone/>
              <a:defRPr/>
            </a:pPr>
            <a:endParaRPr lang="en-US" altLang="en-US" sz="1800" b="1" dirty="0">
              <a:solidFill>
                <a:srgbClr val="C00000"/>
              </a:solidFill>
              <a:latin typeface="Arial Narrow" panose="020B0606020202030204" pitchFamily="34" charset="0"/>
              <a:cs typeface="Calibri" panose="020F0502020204030204" pitchFamily="34" charset="0"/>
            </a:endParaRPr>
          </a:p>
          <a:p>
            <a:pPr eaLnBrk="1" hangingPunct="1">
              <a:buClr>
                <a:srgbClr val="C00000"/>
              </a:buClr>
              <a:defRPr/>
            </a:pPr>
            <a:r>
              <a:rPr lang="en-US" altLang="en-US" b="1" dirty="0">
                <a:latin typeface="Arial Narrow" panose="020B0606020202030204" pitchFamily="34" charset="0"/>
                <a:cs typeface="Calibri" panose="020F0502020204030204" pitchFamily="34" charset="0"/>
              </a:rPr>
              <a:t>Capital</a:t>
            </a:r>
          </a:p>
          <a:p>
            <a:pPr marL="0" indent="0" algn="just" eaLnBrk="1" hangingPunct="1">
              <a:buFont typeface="Wingdings 2" panose="05020102010507070707" pitchFamily="18" charset="2"/>
              <a:buNone/>
              <a:defRPr/>
            </a:pPr>
            <a:r>
              <a:rPr lang="en-US" altLang="en-US" sz="1800" b="1" dirty="0">
                <a:solidFill>
                  <a:srgbClr val="FF0000"/>
                </a:solidFill>
                <a:latin typeface="Arial Narrow" panose="020B0606020202030204" pitchFamily="34" charset="0"/>
                <a:cs typeface="Calibri" panose="020F0502020204030204" pitchFamily="34" charset="0"/>
              </a:rPr>
              <a:t>       </a:t>
            </a:r>
            <a:r>
              <a:rPr lang="en-US" altLang="en-US" sz="1800" b="1" dirty="0">
                <a:solidFill>
                  <a:srgbClr val="C00000"/>
                </a:solidFill>
                <a:latin typeface="Arial Narrow" panose="020B0606020202030204" pitchFamily="34" charset="0"/>
                <a:cs typeface="Calibri" panose="020F0502020204030204" pitchFamily="34" charset="0"/>
              </a:rPr>
              <a:t>Does the Principal have the financial wherewithal  </a:t>
            </a:r>
          </a:p>
          <a:p>
            <a:pPr marL="0" indent="0" algn="just" eaLnBrk="1" hangingPunct="1">
              <a:buFont typeface="Wingdings 2" panose="05020102010507070707" pitchFamily="18" charset="2"/>
              <a:buNone/>
              <a:defRPr/>
            </a:pPr>
            <a:r>
              <a:rPr lang="en-US" altLang="en-US" sz="1800" b="1" dirty="0">
                <a:solidFill>
                  <a:srgbClr val="C00000"/>
                </a:solidFill>
                <a:latin typeface="Arial Narrow" panose="020B0606020202030204" pitchFamily="34" charset="0"/>
                <a:cs typeface="Calibri" panose="020F0502020204030204" pitchFamily="34" charset="0"/>
              </a:rPr>
              <a:t>       to finance the new project as well as other current obligations?</a:t>
            </a:r>
          </a:p>
        </p:txBody>
      </p:sp>
      <p:pic>
        <p:nvPicPr>
          <p:cNvPr id="22532" name="Picture 2" descr="\\SBS3\RedirectedFolders\Cheryl\My Documents\My Pictures\barstool.jpg">
            <a:extLst>
              <a:ext uri="{FF2B5EF4-FFF2-40B4-BE49-F238E27FC236}">
                <a16:creationId xmlns:a16="http://schemas.microsoft.com/office/drawing/2014/main" id="{E52DA508-7C4C-8721-BBCF-018FCC7182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3727450"/>
            <a:ext cx="2544763" cy="2589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1135461E-06D5-8F4D-14F1-F05762654E9C}"/>
              </a:ext>
            </a:extLst>
          </p:cNvPr>
          <p:cNvSpPr txBox="1"/>
          <p:nvPr/>
        </p:nvSpPr>
        <p:spPr>
          <a:xfrm>
            <a:off x="7038975" y="3871913"/>
            <a:ext cx="1335088" cy="368300"/>
          </a:xfrm>
          <a:prstGeom prst="rect">
            <a:avLst/>
          </a:prstGeom>
          <a:noFill/>
        </p:spPr>
        <p:txBody>
          <a:bodyPr wrap="none">
            <a:spAutoFit/>
          </a:bodyPr>
          <a:lstStyle/>
          <a:p>
            <a:pPr>
              <a:defRPr/>
            </a:pPr>
            <a:r>
              <a:rPr lang="en-US" b="1" cap="small" dirty="0">
                <a:solidFill>
                  <a:srgbClr val="C00000"/>
                </a:solidFill>
              </a:rPr>
              <a:t>BONDING</a:t>
            </a:r>
          </a:p>
        </p:txBody>
      </p:sp>
      <p:sp>
        <p:nvSpPr>
          <p:cNvPr id="5" name="TextBox 4">
            <a:extLst>
              <a:ext uri="{FF2B5EF4-FFF2-40B4-BE49-F238E27FC236}">
                <a16:creationId xmlns:a16="http://schemas.microsoft.com/office/drawing/2014/main" id="{7037FAA5-57A9-5129-FBCD-8EBE95A05305}"/>
              </a:ext>
            </a:extLst>
          </p:cNvPr>
          <p:cNvSpPr txBox="1">
            <a:spLocks noChangeArrowheads="1"/>
          </p:cNvSpPr>
          <p:nvPr/>
        </p:nvSpPr>
        <p:spPr bwMode="auto">
          <a:xfrm>
            <a:off x="7634288" y="4352925"/>
            <a:ext cx="65087" cy="1754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9pPr>
          </a:lstStyle>
          <a:p>
            <a:pPr>
              <a:spcBef>
                <a:spcPct val="0"/>
              </a:spcBef>
              <a:buClrTx/>
              <a:buSzTx/>
              <a:buFontTx/>
              <a:buNone/>
            </a:pPr>
            <a:r>
              <a:rPr lang="en-US" altLang="en-US" sz="1200" b="1">
                <a:solidFill>
                  <a:srgbClr val="C00000"/>
                </a:solidFill>
                <a:latin typeface="Tahoma" panose="020B0604030504040204" pitchFamily="34" charset="0"/>
              </a:rPr>
              <a:t>Character</a:t>
            </a:r>
          </a:p>
        </p:txBody>
      </p:sp>
      <p:sp>
        <p:nvSpPr>
          <p:cNvPr id="7" name="TextBox 6">
            <a:extLst>
              <a:ext uri="{FF2B5EF4-FFF2-40B4-BE49-F238E27FC236}">
                <a16:creationId xmlns:a16="http://schemas.microsoft.com/office/drawing/2014/main" id="{82F4043A-95E2-AE81-5219-2700ACBFB4F9}"/>
              </a:ext>
            </a:extLst>
          </p:cNvPr>
          <p:cNvSpPr txBox="1">
            <a:spLocks noChangeArrowheads="1"/>
          </p:cNvSpPr>
          <p:nvPr/>
        </p:nvSpPr>
        <p:spPr bwMode="auto">
          <a:xfrm rot="897250">
            <a:off x="6848475" y="4329113"/>
            <a:ext cx="193675" cy="1385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9pPr>
          </a:lstStyle>
          <a:p>
            <a:pPr>
              <a:spcBef>
                <a:spcPct val="0"/>
              </a:spcBef>
              <a:buClrTx/>
              <a:buSzTx/>
              <a:buFontTx/>
              <a:buNone/>
            </a:pPr>
            <a:r>
              <a:rPr lang="en-US" altLang="en-US" sz="1200" b="1">
                <a:solidFill>
                  <a:srgbClr val="C00000"/>
                </a:solidFill>
                <a:latin typeface="Tahoma" panose="020B0604030504040204" pitchFamily="34" charset="0"/>
              </a:rPr>
              <a:t>Capital</a:t>
            </a:r>
          </a:p>
        </p:txBody>
      </p:sp>
      <p:sp>
        <p:nvSpPr>
          <p:cNvPr id="8" name="TextBox 7">
            <a:extLst>
              <a:ext uri="{FF2B5EF4-FFF2-40B4-BE49-F238E27FC236}">
                <a16:creationId xmlns:a16="http://schemas.microsoft.com/office/drawing/2014/main" id="{DF8EA4E0-CDE6-22CA-77BD-B50DB6677909}"/>
              </a:ext>
            </a:extLst>
          </p:cNvPr>
          <p:cNvSpPr txBox="1">
            <a:spLocks noChangeArrowheads="1"/>
          </p:cNvSpPr>
          <p:nvPr/>
        </p:nvSpPr>
        <p:spPr bwMode="auto">
          <a:xfrm rot="-1091619">
            <a:off x="8275638" y="4208463"/>
            <a:ext cx="3048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9pPr>
          </a:lstStyle>
          <a:p>
            <a:pPr>
              <a:spcBef>
                <a:spcPct val="0"/>
              </a:spcBef>
              <a:buClrTx/>
              <a:buSzTx/>
              <a:buFontTx/>
              <a:buNone/>
            </a:pPr>
            <a:r>
              <a:rPr lang="en-US" altLang="en-US" sz="1200" b="1">
                <a:solidFill>
                  <a:srgbClr val="C00000"/>
                </a:solidFill>
                <a:latin typeface="Tahoma" panose="020B0604030504040204" pitchFamily="34" charset="0"/>
              </a:rPr>
              <a:t>Capaci</a:t>
            </a:r>
          </a:p>
          <a:p>
            <a:pPr>
              <a:spcBef>
                <a:spcPct val="0"/>
              </a:spcBef>
              <a:buClrTx/>
              <a:buSzTx/>
              <a:buFontTx/>
              <a:buNone/>
            </a:pPr>
            <a:r>
              <a:rPr lang="en-US" altLang="en-US" sz="1200" b="1">
                <a:solidFill>
                  <a:srgbClr val="C00000"/>
                </a:solidFill>
                <a:latin typeface="Tahoma" panose="020B0604030504040204" pitchFamily="34" charset="0"/>
              </a:rPr>
              <a:t>ty</a:t>
            </a:r>
          </a:p>
        </p:txBody>
      </p:sp>
      <p:pic>
        <p:nvPicPr>
          <p:cNvPr id="22537" name="Picture 8">
            <a:extLst>
              <a:ext uri="{FF2B5EF4-FFF2-40B4-BE49-F238E27FC236}">
                <a16:creationId xmlns:a16="http://schemas.microsoft.com/office/drawing/2014/main" id="{E7FCA653-B477-9771-E027-DFC6A42B737C}"/>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DE9FC77A-82BD-F089-BB31-FDE96ED00137}"/>
              </a:ext>
            </a:extLst>
          </p:cNvPr>
          <p:cNvSpPr>
            <a:spLocks noGrp="1" noChangeArrowheads="1"/>
          </p:cNvSpPr>
          <p:nvPr>
            <p:ph type="title"/>
          </p:nvPr>
        </p:nvSpPr>
        <p:spPr>
          <a:xfrm>
            <a:off x="381000" y="-228600"/>
            <a:ext cx="9124950" cy="1143000"/>
          </a:xfrm>
        </p:spPr>
        <p:txBody>
          <a:bodyPr>
            <a:normAutofit/>
          </a:bodyPr>
          <a:lstStyle/>
          <a:p>
            <a:pPr eaLnBrk="1" fontAlgn="auto" hangingPunct="1">
              <a:spcAft>
                <a:spcPts val="0"/>
              </a:spcAft>
              <a:buClr>
                <a:schemeClr val="accent6">
                  <a:lumMod val="75000"/>
                </a:schemeClr>
              </a:buClr>
              <a:buFont typeface="Georgia" pitchFamily="18" charset="0"/>
              <a:buNone/>
              <a:defRPr/>
            </a:pPr>
            <a:r>
              <a:rPr lang="en-US" sz="3000" b="1" dirty="0">
                <a:solidFill>
                  <a:srgbClr val="002060"/>
                </a:solidFill>
                <a:latin typeface="Arial Narrow" panose="020B0606020202030204" pitchFamily="34" charset="0"/>
                <a:cs typeface="Calibri" panose="020F0502020204030204" pitchFamily="34" charset="0"/>
              </a:rPr>
              <a:t>Common Contract Surety Bonds</a:t>
            </a:r>
          </a:p>
        </p:txBody>
      </p:sp>
      <p:pic>
        <p:nvPicPr>
          <p:cNvPr id="24579" name="Picture 5">
            <a:extLst>
              <a:ext uri="{FF2B5EF4-FFF2-40B4-BE49-F238E27FC236}">
                <a16:creationId xmlns:a16="http://schemas.microsoft.com/office/drawing/2014/main" id="{F934039B-79F1-790D-25B4-9AFE52B8B68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0" name="TextBox 1">
            <a:extLst>
              <a:ext uri="{FF2B5EF4-FFF2-40B4-BE49-F238E27FC236}">
                <a16:creationId xmlns:a16="http://schemas.microsoft.com/office/drawing/2014/main" id="{65E571C9-2CB0-6DE9-8BD6-E89906E005AE}"/>
              </a:ext>
            </a:extLst>
          </p:cNvPr>
          <p:cNvSpPr txBox="1">
            <a:spLocks noChangeArrowheads="1"/>
          </p:cNvSpPr>
          <p:nvPr/>
        </p:nvSpPr>
        <p:spPr bwMode="auto">
          <a:xfrm>
            <a:off x="3200400" y="2693988"/>
            <a:ext cx="30480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4000" b="1">
                <a:solidFill>
                  <a:srgbClr val="008000"/>
                </a:solidFill>
                <a:latin typeface="Arial Narrow" panose="020B0606020202030204" pitchFamily="34" charset="0"/>
                <a:cs typeface="Calibri" panose="020F0502020204030204" pitchFamily="34" charset="0"/>
              </a:rPr>
              <a:t>BID BONDS</a:t>
            </a:r>
          </a:p>
        </p:txBody>
      </p:sp>
      <p:sp>
        <p:nvSpPr>
          <p:cNvPr id="24581" name="TextBox 2">
            <a:extLst>
              <a:ext uri="{FF2B5EF4-FFF2-40B4-BE49-F238E27FC236}">
                <a16:creationId xmlns:a16="http://schemas.microsoft.com/office/drawing/2014/main" id="{8B0B0A67-C750-0D3C-C030-62E8199E8749}"/>
              </a:ext>
            </a:extLst>
          </p:cNvPr>
          <p:cNvSpPr txBox="1">
            <a:spLocks noChangeArrowheads="1"/>
          </p:cNvSpPr>
          <p:nvPr/>
        </p:nvSpPr>
        <p:spPr bwMode="auto">
          <a:xfrm>
            <a:off x="1433513" y="3810000"/>
            <a:ext cx="6581775"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4000" b="1">
                <a:solidFill>
                  <a:srgbClr val="FF6600"/>
                </a:solidFill>
                <a:latin typeface="Arial Narrow" panose="020B0606020202030204" pitchFamily="34" charset="0"/>
                <a:cs typeface="Calibri" panose="020F0502020204030204" pitchFamily="34" charset="0"/>
              </a:rPr>
              <a:t>PERFORMANCE and PAYMENT</a:t>
            </a:r>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47D7C401-6124-6471-2925-2D57FFA2B067}"/>
              </a:ext>
            </a:extLst>
          </p:cNvPr>
          <p:cNvSpPr>
            <a:spLocks noGrp="1" noChangeArrowheads="1"/>
          </p:cNvSpPr>
          <p:nvPr>
            <p:ph type="title"/>
          </p:nvPr>
        </p:nvSpPr>
        <p:spPr>
          <a:xfrm>
            <a:off x="1295400" y="-19050"/>
            <a:ext cx="6511925" cy="933450"/>
          </a:xfrm>
        </p:spPr>
        <p:txBody>
          <a:bodyPr>
            <a:normAutofit/>
          </a:bodyPr>
          <a:lstStyle/>
          <a:p>
            <a:pPr eaLnBrk="1" fontAlgn="auto" hangingPunct="1">
              <a:spcAft>
                <a:spcPts val="0"/>
              </a:spcAft>
              <a:buClr>
                <a:schemeClr val="accent6">
                  <a:lumMod val="75000"/>
                </a:schemeClr>
              </a:buClr>
              <a:buFont typeface="Georgia" pitchFamily="18" charset="0"/>
              <a:buNone/>
              <a:defRPr/>
            </a:pPr>
            <a:r>
              <a:rPr lang="en-US" b="1" dirty="0">
                <a:solidFill>
                  <a:srgbClr val="002060"/>
                </a:solidFill>
                <a:latin typeface="Arial Narrow" panose="020B0606020202030204" pitchFamily="34" charset="0"/>
                <a:cs typeface="Calibri" panose="020F0502020204030204" pitchFamily="34" charset="0"/>
              </a:rPr>
              <a:t>Bid Bonds</a:t>
            </a:r>
          </a:p>
        </p:txBody>
      </p:sp>
      <p:sp>
        <p:nvSpPr>
          <p:cNvPr id="26627" name="Rectangle 3">
            <a:extLst>
              <a:ext uri="{FF2B5EF4-FFF2-40B4-BE49-F238E27FC236}">
                <a16:creationId xmlns:a16="http://schemas.microsoft.com/office/drawing/2014/main" id="{116DA49C-4B0B-3E3B-4D45-76E34BED72E6}"/>
              </a:ext>
            </a:extLst>
          </p:cNvPr>
          <p:cNvSpPr>
            <a:spLocks noGrp="1"/>
          </p:cNvSpPr>
          <p:nvPr>
            <p:ph sz="quarter" idx="1"/>
          </p:nvPr>
        </p:nvSpPr>
        <p:spPr>
          <a:xfrm>
            <a:off x="120650" y="1962150"/>
            <a:ext cx="8859838" cy="2057400"/>
          </a:xfrm>
        </p:spPr>
        <p:txBody>
          <a:bodyPr/>
          <a:lstStyle/>
          <a:p>
            <a:pPr algn="just" eaLnBrk="1" hangingPunct="1">
              <a:buClr>
                <a:srgbClr val="C00000"/>
              </a:buClr>
              <a:defRPr/>
            </a:pPr>
            <a:r>
              <a:rPr lang="en-US" altLang="en-US" dirty="0">
                <a:latin typeface="Arial Narrow" panose="020B0606020202030204" pitchFamily="34" charset="0"/>
                <a:cs typeface="Calibri" panose="020F0502020204030204" pitchFamily="34" charset="0"/>
              </a:rPr>
              <a:t>Provide financial assurance that the bid has been submitted in good faith and the successful bidder will enter the contract at the price bid and provide required PP bonds. </a:t>
            </a:r>
          </a:p>
          <a:p>
            <a:pPr algn="just" eaLnBrk="1" hangingPunct="1">
              <a:buClr>
                <a:srgbClr val="C00000"/>
              </a:buClr>
              <a:defRPr/>
            </a:pPr>
            <a:endParaRPr lang="en-US" altLang="en-US" sz="1500" dirty="0">
              <a:latin typeface="Arial Narrow" panose="020B0606020202030204" pitchFamily="34" charset="0"/>
              <a:cs typeface="Calibri" panose="020F0502020204030204" pitchFamily="34" charset="0"/>
            </a:endParaRPr>
          </a:p>
          <a:p>
            <a:pPr algn="just" eaLnBrk="1" hangingPunct="1">
              <a:buClr>
                <a:srgbClr val="C00000"/>
              </a:buClr>
              <a:defRPr/>
            </a:pPr>
            <a:r>
              <a:rPr lang="en-US" altLang="en-US" dirty="0">
                <a:latin typeface="Arial Narrow" panose="020B0606020202030204" pitchFamily="34" charset="0"/>
                <a:cs typeface="Calibri" panose="020F0502020204030204" pitchFamily="34" charset="0"/>
              </a:rPr>
              <a:t>If a bid bond has been issued the Surety it’s essentially confirming they will support the Performance &amp; Payment Bonds (if low, awarded the contract and final bonds required). </a:t>
            </a:r>
          </a:p>
          <a:p>
            <a:pPr marL="0" indent="0" algn="just" eaLnBrk="1" hangingPunct="1">
              <a:buClr>
                <a:srgbClr val="C00000"/>
              </a:buClr>
              <a:buFont typeface="Wingdings 2" panose="05020102010507070707" pitchFamily="18" charset="2"/>
              <a:buNone/>
              <a:defRPr/>
            </a:pPr>
            <a:endParaRPr lang="en-US" altLang="en-US" dirty="0"/>
          </a:p>
        </p:txBody>
      </p:sp>
      <p:sp>
        <p:nvSpPr>
          <p:cNvPr id="26628" name="TextBox 1">
            <a:extLst>
              <a:ext uri="{FF2B5EF4-FFF2-40B4-BE49-F238E27FC236}">
                <a16:creationId xmlns:a16="http://schemas.microsoft.com/office/drawing/2014/main" id="{54E3543E-5BD9-B099-AFDC-4812EE3D5027}"/>
              </a:ext>
            </a:extLst>
          </p:cNvPr>
          <p:cNvSpPr txBox="1">
            <a:spLocks noChangeArrowheads="1"/>
          </p:cNvSpPr>
          <p:nvPr/>
        </p:nvSpPr>
        <p:spPr bwMode="auto">
          <a:xfrm>
            <a:off x="1828800" y="5181600"/>
            <a:ext cx="8148638"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9pPr>
          </a:lstStyle>
          <a:p>
            <a:pPr>
              <a:spcBef>
                <a:spcPct val="0"/>
              </a:spcBef>
              <a:buClrTx/>
              <a:buSzTx/>
              <a:buFontTx/>
              <a:buNone/>
            </a:pPr>
            <a:r>
              <a:rPr lang="en-US" altLang="en-US" sz="2000" b="1">
                <a:latin typeface="Arial Narrow" panose="020B0606020202030204" pitchFamily="34" charset="0"/>
                <a:cs typeface="Calibri" panose="020F0502020204030204" pitchFamily="34" charset="0"/>
              </a:rPr>
              <a:t>Unless....... * Over Bid</a:t>
            </a:r>
          </a:p>
          <a:p>
            <a:pPr>
              <a:spcBef>
                <a:spcPct val="0"/>
              </a:spcBef>
              <a:buClrTx/>
              <a:buSzTx/>
              <a:buFontTx/>
              <a:buNone/>
            </a:pPr>
            <a:r>
              <a:rPr lang="en-US" altLang="en-US" sz="2000" b="1">
                <a:latin typeface="Arial Narrow" panose="020B0606020202030204" pitchFamily="34" charset="0"/>
                <a:cs typeface="Calibri" panose="020F0502020204030204" pitchFamily="34" charset="0"/>
              </a:rPr>
              <a:t>                       * Spread of &gt;10%  </a:t>
            </a:r>
          </a:p>
          <a:p>
            <a:pPr>
              <a:spcBef>
                <a:spcPct val="0"/>
              </a:spcBef>
              <a:buClrTx/>
              <a:buSzTx/>
              <a:buFontTx/>
              <a:buNone/>
            </a:pPr>
            <a:r>
              <a:rPr lang="en-US" altLang="en-US" sz="2000" b="1">
                <a:latin typeface="Arial Narrow" panose="020B0606020202030204" pitchFamily="34" charset="0"/>
                <a:cs typeface="Calibri" panose="020F0502020204030204" pitchFamily="34" charset="0"/>
              </a:rPr>
              <a:t>                       * Material  change in job/financial condition</a:t>
            </a:r>
            <a:r>
              <a:rPr lang="en-US" altLang="en-US" sz="2000" b="1">
                <a:latin typeface="Arial Narrow" panose="020B0606020202030204" pitchFamily="34" charset="0"/>
              </a:rPr>
              <a:t>.</a:t>
            </a:r>
          </a:p>
        </p:txBody>
      </p:sp>
      <p:pic>
        <p:nvPicPr>
          <p:cNvPr id="26629" name="Picture 7">
            <a:extLst>
              <a:ext uri="{FF2B5EF4-FFF2-40B4-BE49-F238E27FC236}">
                <a16:creationId xmlns:a16="http://schemas.microsoft.com/office/drawing/2014/main" id="{7611BAE8-AFFA-AAE9-DB44-119176279FD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B48EAC2-E541-4C30-BDDB-3A504B5C4906}"/>
              </a:ext>
            </a:extLst>
          </p:cNvPr>
          <p:cNvSpPr>
            <a:spLocks noGrp="1"/>
          </p:cNvSpPr>
          <p:nvPr>
            <p:ph idx="1"/>
          </p:nvPr>
        </p:nvSpPr>
        <p:spPr/>
        <p:txBody>
          <a:bodyPr/>
          <a:lstStyle/>
          <a:p>
            <a:r>
              <a:rPr lang="en-US" dirty="0"/>
              <a:t>General Services</a:t>
            </a:r>
          </a:p>
          <a:p>
            <a:r>
              <a:rPr lang="en-US" dirty="0"/>
              <a:t>Maintenance Services</a:t>
            </a:r>
          </a:p>
          <a:p>
            <a:r>
              <a:rPr lang="en-US" dirty="0"/>
              <a:t>Human Services</a:t>
            </a:r>
          </a:p>
          <a:p>
            <a:r>
              <a:rPr lang="en-US" dirty="0"/>
              <a:t>Professional Services</a:t>
            </a:r>
          </a:p>
          <a:p>
            <a:r>
              <a:rPr lang="en-US" dirty="0"/>
              <a:t>Venue Management</a:t>
            </a:r>
          </a:p>
          <a:p>
            <a:r>
              <a:rPr lang="en-US" dirty="0"/>
              <a:t>Sports Officials</a:t>
            </a:r>
          </a:p>
          <a:p>
            <a:r>
              <a:rPr lang="en-US" dirty="0"/>
              <a:t>Technology</a:t>
            </a:r>
          </a:p>
          <a:p>
            <a:r>
              <a:rPr lang="en-US" dirty="0"/>
              <a:t>Construction</a:t>
            </a:r>
          </a:p>
        </p:txBody>
      </p:sp>
      <p:pic>
        <p:nvPicPr>
          <p:cNvPr id="4" name="Picture 2">
            <a:extLst>
              <a:ext uri="{FF2B5EF4-FFF2-40B4-BE49-F238E27FC236}">
                <a16:creationId xmlns:a16="http://schemas.microsoft.com/office/drawing/2014/main" id="{880D086D-0B33-4B1B-816E-DEB06913B3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250" y="257469"/>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3103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1C6222BE-1C97-A2D4-5199-0F0362017136}"/>
              </a:ext>
            </a:extLst>
          </p:cNvPr>
          <p:cNvSpPr>
            <a:spLocks noGrp="1" noChangeArrowheads="1"/>
          </p:cNvSpPr>
          <p:nvPr>
            <p:ph type="title"/>
          </p:nvPr>
        </p:nvSpPr>
        <p:spPr>
          <a:xfrm>
            <a:off x="1090613" y="-152400"/>
            <a:ext cx="7986712" cy="1143000"/>
          </a:xfrm>
        </p:spPr>
        <p:txBody>
          <a:bodyPr>
            <a:normAutofit/>
          </a:bodyPr>
          <a:lstStyle/>
          <a:p>
            <a:pPr eaLnBrk="1" fontAlgn="auto" hangingPunct="1">
              <a:spcAft>
                <a:spcPts val="0"/>
              </a:spcAft>
              <a:buClr>
                <a:schemeClr val="accent6">
                  <a:lumMod val="75000"/>
                </a:schemeClr>
              </a:buClr>
              <a:defRPr/>
            </a:pPr>
            <a:r>
              <a:rPr lang="en-US" b="1" dirty="0">
                <a:solidFill>
                  <a:srgbClr val="002060"/>
                </a:solidFill>
                <a:latin typeface="Arial Narrow" panose="020B0606020202030204" pitchFamily="34" charset="0"/>
                <a:cs typeface="Calibri" panose="020F0502020204030204" pitchFamily="34" charset="0"/>
              </a:rPr>
              <a:t>Performance and Payment Bonds</a:t>
            </a:r>
          </a:p>
        </p:txBody>
      </p:sp>
      <p:sp>
        <p:nvSpPr>
          <p:cNvPr id="16387" name="Rectangle 3">
            <a:extLst>
              <a:ext uri="{FF2B5EF4-FFF2-40B4-BE49-F238E27FC236}">
                <a16:creationId xmlns:a16="http://schemas.microsoft.com/office/drawing/2014/main" id="{9728DE97-66A8-BA96-7ECA-B5B9DE66FCF6}"/>
              </a:ext>
            </a:extLst>
          </p:cNvPr>
          <p:cNvSpPr>
            <a:spLocks noGrp="1" noChangeArrowheads="1"/>
          </p:cNvSpPr>
          <p:nvPr>
            <p:ph sz="quarter" idx="1"/>
          </p:nvPr>
        </p:nvSpPr>
        <p:spPr>
          <a:xfrm>
            <a:off x="298450" y="1905000"/>
            <a:ext cx="8763000" cy="3733800"/>
          </a:xfrm>
        </p:spPr>
        <p:txBody>
          <a:bodyPr rtlCol="0">
            <a:normAutofit/>
          </a:bodyPr>
          <a:lstStyle/>
          <a:p>
            <a:pPr marL="548640" indent="-457200" eaLnBrk="1" fontAlgn="auto" hangingPunct="1">
              <a:spcAft>
                <a:spcPts val="0"/>
              </a:spcAft>
              <a:buClr>
                <a:srgbClr val="C00000"/>
              </a:buClr>
              <a:buFont typeface="Wingdings 2"/>
              <a:buChar char=""/>
              <a:defRPr/>
            </a:pPr>
            <a:r>
              <a:rPr lang="en-US" sz="3000" b="1" dirty="0">
                <a:latin typeface="Arial Narrow" panose="020B0606020202030204" pitchFamily="34" charset="0"/>
                <a:cs typeface="Calibri" panose="020F0502020204030204" pitchFamily="34" charset="0"/>
              </a:rPr>
              <a:t>Follows a contract</a:t>
            </a:r>
          </a:p>
          <a:p>
            <a:pPr marL="91440" indent="0" eaLnBrk="1" fontAlgn="auto" hangingPunct="1">
              <a:spcAft>
                <a:spcPts val="0"/>
              </a:spcAft>
              <a:buClr>
                <a:srgbClr val="C00000"/>
              </a:buClr>
              <a:buFont typeface="Wingdings 2" panose="05020102010507070707" pitchFamily="18" charset="2"/>
              <a:buNone/>
              <a:defRPr/>
            </a:pPr>
            <a:endParaRPr lang="en-US" b="1" dirty="0">
              <a:latin typeface="Arial Narrow" panose="020B0606020202030204" pitchFamily="34" charset="0"/>
              <a:cs typeface="Calibri" panose="020F0502020204030204" pitchFamily="34" charset="0"/>
            </a:endParaRPr>
          </a:p>
          <a:p>
            <a:pPr marL="548640" indent="-457200" eaLnBrk="1" fontAlgn="auto" hangingPunct="1">
              <a:spcAft>
                <a:spcPts val="0"/>
              </a:spcAft>
              <a:buClr>
                <a:srgbClr val="C00000"/>
              </a:buClr>
              <a:buFont typeface="Wingdings 2"/>
              <a:buChar char=""/>
              <a:defRPr/>
            </a:pPr>
            <a:r>
              <a:rPr lang="en-US" sz="3300" b="1" dirty="0">
                <a:latin typeface="Arial Narrow" panose="020B0606020202030204" pitchFamily="34" charset="0"/>
                <a:cs typeface="Calibri" panose="020F0502020204030204" pitchFamily="34" charset="0"/>
              </a:rPr>
              <a:t>Performance Bond</a:t>
            </a:r>
            <a:r>
              <a:rPr lang="en-US" sz="3300" dirty="0">
                <a:latin typeface="Arial Narrow" panose="020B0606020202030204" pitchFamily="34" charset="0"/>
                <a:cs typeface="Calibri" panose="020F0502020204030204" pitchFamily="34" charset="0"/>
              </a:rPr>
              <a:t> – </a:t>
            </a:r>
          </a:p>
          <a:p>
            <a:pPr marL="366078" lvl="1" indent="0" eaLnBrk="1" fontAlgn="auto" hangingPunct="1">
              <a:spcAft>
                <a:spcPts val="0"/>
              </a:spcAft>
              <a:buClr>
                <a:srgbClr val="C00000"/>
              </a:buClr>
              <a:buFont typeface="Wingdings" panose="05000000000000000000" pitchFamily="2" charset="2"/>
              <a:buNone/>
              <a:defRPr/>
            </a:pPr>
            <a:r>
              <a:rPr lang="en-US" sz="2600" dirty="0">
                <a:solidFill>
                  <a:schemeClr val="tx1"/>
                </a:solidFill>
                <a:latin typeface="Arial Narrow" panose="020B0606020202030204" pitchFamily="34" charset="0"/>
                <a:cs typeface="Calibri" panose="020F0502020204030204" pitchFamily="34" charset="0"/>
              </a:rPr>
              <a:t>   Protects owner from financial loss if the contractor fails to perform</a:t>
            </a:r>
            <a:r>
              <a:rPr lang="en-US" dirty="0">
                <a:solidFill>
                  <a:schemeClr val="tx1"/>
                </a:solidFill>
                <a:latin typeface="Arial Narrow" panose="020B0606020202030204" pitchFamily="34" charset="0"/>
                <a:cs typeface="Calibri" panose="020F0502020204030204" pitchFamily="34" charset="0"/>
              </a:rPr>
              <a:t>.</a:t>
            </a:r>
          </a:p>
          <a:p>
            <a:pPr marL="45720" indent="0" eaLnBrk="1" fontAlgn="auto" hangingPunct="1">
              <a:spcAft>
                <a:spcPts val="0"/>
              </a:spcAft>
              <a:buClr>
                <a:srgbClr val="C00000"/>
              </a:buClr>
              <a:buFont typeface="Georgia" pitchFamily="18" charset="0"/>
              <a:buNone/>
              <a:defRPr/>
            </a:pPr>
            <a:endParaRPr lang="en-US" sz="2000" dirty="0">
              <a:latin typeface="Arial Narrow" panose="020B0606020202030204" pitchFamily="34" charset="0"/>
              <a:cs typeface="Calibri" panose="020F0502020204030204" pitchFamily="34" charset="0"/>
            </a:endParaRPr>
          </a:p>
          <a:p>
            <a:pPr marL="548640" indent="-457200" eaLnBrk="1" fontAlgn="auto" hangingPunct="1">
              <a:spcAft>
                <a:spcPts val="0"/>
              </a:spcAft>
              <a:buClr>
                <a:srgbClr val="C00000"/>
              </a:buClr>
              <a:buFont typeface="Wingdings 2"/>
              <a:buChar char=""/>
              <a:defRPr/>
            </a:pPr>
            <a:r>
              <a:rPr lang="en-US" sz="3300" b="1" dirty="0">
                <a:latin typeface="Arial Narrow" panose="020B0606020202030204" pitchFamily="34" charset="0"/>
                <a:cs typeface="Calibri" panose="020F0502020204030204" pitchFamily="34" charset="0"/>
              </a:rPr>
              <a:t>Payment Bond </a:t>
            </a:r>
            <a:r>
              <a:rPr lang="en-US" sz="3300" dirty="0">
                <a:latin typeface="Arial Narrow" panose="020B0606020202030204" pitchFamily="34" charset="0"/>
                <a:cs typeface="Calibri" panose="020F0502020204030204" pitchFamily="34" charset="0"/>
              </a:rPr>
              <a:t>– </a:t>
            </a:r>
          </a:p>
          <a:p>
            <a:pPr marL="366078" lvl="1" indent="0" eaLnBrk="1" fontAlgn="auto" hangingPunct="1">
              <a:spcAft>
                <a:spcPts val="0"/>
              </a:spcAft>
              <a:buClr>
                <a:srgbClr val="C00000"/>
              </a:buClr>
              <a:buFont typeface="Wingdings" panose="05000000000000000000" pitchFamily="2" charset="2"/>
              <a:buNone/>
              <a:defRPr/>
            </a:pPr>
            <a:r>
              <a:rPr lang="en-US" sz="2600" dirty="0">
                <a:solidFill>
                  <a:schemeClr val="tx1"/>
                </a:solidFill>
                <a:latin typeface="Arial Narrow" panose="020B0606020202030204" pitchFamily="34" charset="0"/>
                <a:cs typeface="Calibri" panose="020F0502020204030204" pitchFamily="34" charset="0"/>
              </a:rPr>
              <a:t>   Assures contractor will pay certain workers,  subs and suppliers.</a:t>
            </a:r>
          </a:p>
          <a:p>
            <a:pPr marL="45720" indent="0" eaLnBrk="1" fontAlgn="auto" hangingPunct="1">
              <a:spcAft>
                <a:spcPts val="0"/>
              </a:spcAft>
              <a:buClr>
                <a:srgbClr val="C00000"/>
              </a:buClr>
              <a:buFont typeface="Georgia" pitchFamily="18" charset="0"/>
              <a:buNone/>
              <a:defRPr/>
            </a:pPr>
            <a:endParaRPr lang="en-US" dirty="0">
              <a:solidFill>
                <a:schemeClr val="tx1">
                  <a:lumMod val="75000"/>
                  <a:lumOff val="25000"/>
                </a:schemeClr>
              </a:solidFill>
            </a:endParaRPr>
          </a:p>
        </p:txBody>
      </p:sp>
      <p:pic>
        <p:nvPicPr>
          <p:cNvPr id="28676" name="Picture 6">
            <a:extLst>
              <a:ext uri="{FF2B5EF4-FFF2-40B4-BE49-F238E27FC236}">
                <a16:creationId xmlns:a16="http://schemas.microsoft.com/office/drawing/2014/main" id="{BD1E241E-2FF4-D908-7403-C0981E3621BA}"/>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a:extLst>
              <a:ext uri="{FF2B5EF4-FFF2-40B4-BE49-F238E27FC236}">
                <a16:creationId xmlns:a16="http://schemas.microsoft.com/office/drawing/2014/main" id="{8C7BA3C4-703C-895B-41C8-889C629F2ECA}"/>
              </a:ext>
            </a:extLst>
          </p:cNvPr>
          <p:cNvSpPr>
            <a:spLocks noGrp="1"/>
          </p:cNvSpPr>
          <p:nvPr>
            <p:ph type="title"/>
          </p:nvPr>
        </p:nvSpPr>
        <p:spPr/>
        <p:txBody>
          <a:bodyPr/>
          <a:lstStyle/>
          <a:p>
            <a:r>
              <a:rPr lang="en-US" altLang="en-US" b="1">
                <a:solidFill>
                  <a:srgbClr val="002060"/>
                </a:solidFill>
                <a:latin typeface="Arial Narrow" panose="020B0606020202030204" pitchFamily="34" charset="0"/>
                <a:cs typeface="Calibri" panose="020F0502020204030204" pitchFamily="34" charset="0"/>
              </a:rPr>
              <a:t>Life Cycle of a Bond</a:t>
            </a:r>
          </a:p>
        </p:txBody>
      </p:sp>
      <p:sp>
        <p:nvSpPr>
          <p:cNvPr id="30723" name="Content Placeholder 2">
            <a:extLst>
              <a:ext uri="{FF2B5EF4-FFF2-40B4-BE49-F238E27FC236}">
                <a16:creationId xmlns:a16="http://schemas.microsoft.com/office/drawing/2014/main" id="{8D90714A-C620-8708-1751-FED14E9109D5}"/>
              </a:ext>
            </a:extLst>
          </p:cNvPr>
          <p:cNvSpPr>
            <a:spLocks noGrp="1"/>
          </p:cNvSpPr>
          <p:nvPr>
            <p:ph sz="quarter" idx="1"/>
          </p:nvPr>
        </p:nvSpPr>
        <p:spPr>
          <a:xfrm>
            <a:off x="198438" y="2133600"/>
            <a:ext cx="8543925" cy="3048000"/>
          </a:xfrm>
        </p:spPr>
        <p:txBody>
          <a:bodyPr/>
          <a:lstStyle/>
          <a:p>
            <a:pPr marL="0" indent="0">
              <a:buFont typeface="Wingdings 2" panose="05020102010507070707" pitchFamily="18" charset="2"/>
              <a:buNone/>
            </a:pPr>
            <a:endParaRPr lang="en-US" altLang="en-US"/>
          </a:p>
          <a:p>
            <a:pPr marL="0" indent="0">
              <a:buFont typeface="Wingdings 2" panose="05020102010507070707" pitchFamily="18" charset="2"/>
              <a:buNone/>
            </a:pPr>
            <a:endParaRPr lang="en-US" altLang="en-US"/>
          </a:p>
        </p:txBody>
      </p:sp>
      <p:pic>
        <p:nvPicPr>
          <p:cNvPr id="30724" name="Picture 3">
            <a:extLst>
              <a:ext uri="{FF2B5EF4-FFF2-40B4-BE49-F238E27FC236}">
                <a16:creationId xmlns:a16="http://schemas.microsoft.com/office/drawing/2014/main" id="{40890037-9C62-93E8-0836-DF21979C811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a:extLst>
              <a:ext uri="{FF2B5EF4-FFF2-40B4-BE49-F238E27FC236}">
                <a16:creationId xmlns:a16="http://schemas.microsoft.com/office/drawing/2014/main" id="{375BAF48-AF08-A362-A2ED-3C25A35CFC13}"/>
              </a:ext>
            </a:extLst>
          </p:cNvPr>
          <p:cNvGraphicFramePr/>
          <p:nvPr/>
        </p:nvGraphicFramePr>
        <p:xfrm>
          <a:off x="1524000" y="19050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E80460F-C2F5-7EA1-A545-7E5C0A9E28CF}"/>
              </a:ext>
            </a:extLst>
          </p:cNvPr>
          <p:cNvSpPr>
            <a:spLocks noGrp="1" noChangeArrowheads="1"/>
          </p:cNvSpPr>
          <p:nvPr>
            <p:ph type="title"/>
          </p:nvPr>
        </p:nvSpPr>
        <p:spPr>
          <a:xfrm>
            <a:off x="762000" y="-228600"/>
            <a:ext cx="8153400" cy="1143000"/>
          </a:xfrm>
        </p:spPr>
        <p:txBody>
          <a:bodyPr>
            <a:normAutofit/>
          </a:bodyPr>
          <a:lstStyle/>
          <a:p>
            <a:pPr eaLnBrk="1" fontAlgn="auto" hangingPunct="1">
              <a:spcAft>
                <a:spcPts val="0"/>
              </a:spcAft>
              <a:buClr>
                <a:schemeClr val="accent6">
                  <a:lumMod val="75000"/>
                </a:schemeClr>
              </a:buClr>
              <a:buFont typeface="Georgia" pitchFamily="18" charset="0"/>
              <a:buNone/>
              <a:defRPr/>
            </a:pPr>
            <a:r>
              <a:rPr lang="en-US" b="1" dirty="0">
                <a:solidFill>
                  <a:srgbClr val="002060"/>
                </a:solidFill>
                <a:latin typeface="Arial Narrow" panose="020B0606020202030204" pitchFamily="34" charset="0"/>
                <a:cs typeface="Calibri" panose="020F0502020204030204" pitchFamily="34" charset="0"/>
              </a:rPr>
              <a:t>You may be wondering</a:t>
            </a:r>
            <a:r>
              <a:rPr lang="en-US" b="1" dirty="0">
                <a:solidFill>
                  <a:srgbClr val="002060"/>
                </a:solidFill>
                <a:latin typeface="Calibri" panose="020F0502020204030204" pitchFamily="34" charset="0"/>
                <a:cs typeface="Calibri" panose="020F0502020204030204" pitchFamily="34" charset="0"/>
              </a:rPr>
              <a:t>…</a:t>
            </a:r>
          </a:p>
        </p:txBody>
      </p:sp>
      <p:pic>
        <p:nvPicPr>
          <p:cNvPr id="32771" name="Picture 6">
            <a:extLst>
              <a:ext uri="{FF2B5EF4-FFF2-40B4-BE49-F238E27FC236}">
                <a16:creationId xmlns:a16="http://schemas.microsoft.com/office/drawing/2014/main" id="{02944668-0BE1-9B36-BA04-891C6E4FF2A0}"/>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2" name="Picture 9" descr="Related image">
            <a:extLst>
              <a:ext uri="{FF2B5EF4-FFF2-40B4-BE49-F238E27FC236}">
                <a16:creationId xmlns:a16="http://schemas.microsoft.com/office/drawing/2014/main" id="{69C32972-730F-5497-2CE8-72E3A710741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60663" y="1685925"/>
            <a:ext cx="3792537" cy="282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3" name="TextBox 1">
            <a:extLst>
              <a:ext uri="{FF2B5EF4-FFF2-40B4-BE49-F238E27FC236}">
                <a16:creationId xmlns:a16="http://schemas.microsoft.com/office/drawing/2014/main" id="{F01E2B7E-9BF7-9BEE-D9FB-68AA5669B334}"/>
              </a:ext>
            </a:extLst>
          </p:cNvPr>
          <p:cNvSpPr txBox="1">
            <a:spLocks noChangeArrowheads="1"/>
          </p:cNvSpPr>
          <p:nvPr/>
        </p:nvSpPr>
        <p:spPr bwMode="auto">
          <a:xfrm>
            <a:off x="368300" y="5105400"/>
            <a:ext cx="840740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en-US" sz="4000">
                <a:latin typeface="Arial Narrow" panose="020B0606020202030204" pitchFamily="34" charset="0"/>
                <a:cs typeface="Calibri" panose="020F0502020204030204" pitchFamily="34" charset="0"/>
              </a:rPr>
              <a:t>……How do I get one of these “Bonds”?</a:t>
            </a: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a:extLst>
              <a:ext uri="{FF2B5EF4-FFF2-40B4-BE49-F238E27FC236}">
                <a16:creationId xmlns:a16="http://schemas.microsoft.com/office/drawing/2014/main" id="{AA4F8FF6-D1AE-0A3D-3369-EA5FC219AA38}"/>
              </a:ext>
            </a:extLst>
          </p:cNvPr>
          <p:cNvSpPr>
            <a:spLocks noGrp="1"/>
          </p:cNvSpPr>
          <p:nvPr>
            <p:ph type="title"/>
          </p:nvPr>
        </p:nvSpPr>
        <p:spPr>
          <a:xfrm>
            <a:off x="304800" y="228600"/>
            <a:ext cx="8534400" cy="758825"/>
          </a:xfrm>
        </p:spPr>
        <p:txBody>
          <a:bodyPr/>
          <a:lstStyle/>
          <a:p>
            <a:r>
              <a:rPr lang="en-US" altLang="en-US" b="1">
                <a:solidFill>
                  <a:srgbClr val="002060"/>
                </a:solidFill>
                <a:latin typeface="Arial Narrow" panose="020B0606020202030204" pitchFamily="34" charset="0"/>
                <a:cs typeface="Calibri" panose="020F0502020204030204" pitchFamily="34" charset="0"/>
              </a:rPr>
              <a:t>Three Levels of Bonding</a:t>
            </a:r>
          </a:p>
        </p:txBody>
      </p:sp>
      <p:graphicFrame>
        <p:nvGraphicFramePr>
          <p:cNvPr id="9" name="Diagram 8">
            <a:extLst>
              <a:ext uri="{FF2B5EF4-FFF2-40B4-BE49-F238E27FC236}">
                <a16:creationId xmlns:a16="http://schemas.microsoft.com/office/drawing/2014/main" id="{2D28ECE3-5433-21B8-398A-7CA50CF2F287}"/>
              </a:ext>
            </a:extLst>
          </p:cNvPr>
          <p:cNvGraphicFramePr/>
          <p:nvPr/>
        </p:nvGraphicFramePr>
        <p:xfrm>
          <a:off x="228600" y="1447800"/>
          <a:ext cx="86106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4820" name="Picture 6">
            <a:extLst>
              <a:ext uri="{FF2B5EF4-FFF2-40B4-BE49-F238E27FC236}">
                <a16:creationId xmlns:a16="http://schemas.microsoft.com/office/drawing/2014/main" id="{745E107F-3A3A-3353-E842-BD2FD6495C5E}"/>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96CB07CB-92DA-E33B-C88C-E10E6F5C30F5}"/>
              </a:ext>
            </a:extLst>
          </p:cNvPr>
          <p:cNvSpPr>
            <a:spLocks noGrp="1" noChangeArrowheads="1"/>
          </p:cNvSpPr>
          <p:nvPr>
            <p:ph type="title"/>
          </p:nvPr>
        </p:nvSpPr>
        <p:spPr>
          <a:xfrm>
            <a:off x="457200" y="193675"/>
            <a:ext cx="8229600" cy="720725"/>
          </a:xfrm>
        </p:spPr>
        <p:txBody>
          <a:bodyPr>
            <a:normAutofit fontScale="90000"/>
          </a:bodyPr>
          <a:lstStyle/>
          <a:p>
            <a:pPr eaLnBrk="1" fontAlgn="auto" hangingPunct="1">
              <a:spcAft>
                <a:spcPts val="0"/>
              </a:spcAft>
              <a:buClr>
                <a:schemeClr val="accent6">
                  <a:lumMod val="75000"/>
                </a:schemeClr>
              </a:buClr>
              <a:buFont typeface="Georgia" pitchFamily="18" charset="0"/>
              <a:buNone/>
              <a:defRPr/>
            </a:pPr>
            <a:r>
              <a:rPr lang="en-US" b="1" dirty="0">
                <a:solidFill>
                  <a:srgbClr val="002060"/>
                </a:solidFill>
                <a:latin typeface="Arial Narrow" panose="020B0606020202030204" pitchFamily="34" charset="0"/>
                <a:cs typeface="Calibri" panose="020F0502020204030204" pitchFamily="34" charset="0"/>
              </a:rPr>
              <a:t>Limits and Rates</a:t>
            </a:r>
          </a:p>
        </p:txBody>
      </p:sp>
      <p:sp>
        <p:nvSpPr>
          <p:cNvPr id="8195" name="Rectangle 3">
            <a:extLst>
              <a:ext uri="{FF2B5EF4-FFF2-40B4-BE49-F238E27FC236}">
                <a16:creationId xmlns:a16="http://schemas.microsoft.com/office/drawing/2014/main" id="{B2DA223F-4E9A-07DF-7C7D-55421AAAFBDF}"/>
              </a:ext>
            </a:extLst>
          </p:cNvPr>
          <p:cNvSpPr>
            <a:spLocks noGrp="1" noChangeArrowheads="1"/>
          </p:cNvSpPr>
          <p:nvPr>
            <p:ph sz="quarter" idx="1"/>
          </p:nvPr>
        </p:nvSpPr>
        <p:spPr>
          <a:xfrm>
            <a:off x="160338" y="1471613"/>
            <a:ext cx="8823325" cy="5146675"/>
          </a:xfrm>
        </p:spPr>
        <p:txBody>
          <a:bodyPr>
            <a:normAutofit fontScale="47500" lnSpcReduction="20000"/>
          </a:bodyPr>
          <a:lstStyle/>
          <a:p>
            <a:pPr marL="274320" indent="-274320" eaLnBrk="1" fontAlgn="auto" hangingPunct="1">
              <a:spcAft>
                <a:spcPts val="0"/>
              </a:spcAft>
              <a:buClr>
                <a:srgbClr val="C00000"/>
              </a:buClr>
              <a:buFont typeface="Wingdings 2"/>
              <a:buChar char=""/>
              <a:defRPr/>
            </a:pPr>
            <a:r>
              <a:rPr lang="en-US" altLang="en-US" sz="3800" dirty="0">
                <a:latin typeface="Arial Narrow" panose="020B0606020202030204" pitchFamily="34" charset="0"/>
                <a:cs typeface="Calibri" panose="020F0502020204030204" pitchFamily="34" charset="0"/>
              </a:rPr>
              <a:t>Range from 1%-4% of contract</a:t>
            </a:r>
          </a:p>
          <a:p>
            <a:pPr marL="274320" indent="-274320" eaLnBrk="1" fontAlgn="auto" hangingPunct="1">
              <a:spcAft>
                <a:spcPts val="0"/>
              </a:spcAft>
              <a:buClr>
                <a:srgbClr val="FFCC00"/>
              </a:buClr>
              <a:buFont typeface="Wingdings" pitchFamily="2" charset="2"/>
              <a:buNone/>
              <a:defRPr/>
            </a:pPr>
            <a:endParaRPr lang="en-US" altLang="en-US" sz="3300" dirty="0">
              <a:latin typeface="Arial Narrow" panose="020B0606020202030204" pitchFamily="34" charset="0"/>
              <a:cs typeface="Calibri" panose="020F0502020204030204" pitchFamily="34" charset="0"/>
            </a:endParaRPr>
          </a:p>
          <a:p>
            <a:pPr marL="274320" indent="-274320" eaLnBrk="1" fontAlgn="auto" hangingPunct="1">
              <a:lnSpc>
                <a:spcPct val="90000"/>
              </a:lnSpc>
              <a:spcAft>
                <a:spcPts val="0"/>
              </a:spcAft>
              <a:buClr>
                <a:srgbClr val="C00000"/>
              </a:buClr>
              <a:buFont typeface="Wingdings 2"/>
              <a:buChar char=""/>
              <a:defRPr/>
            </a:pPr>
            <a:r>
              <a:rPr lang="en-US" sz="3800" dirty="0">
                <a:latin typeface="Arial Narrow" panose="020B0606020202030204" pitchFamily="34" charset="0"/>
                <a:cs typeface="Calibri" panose="020F0502020204030204" pitchFamily="34" charset="0"/>
              </a:rPr>
              <a:t>For a Standard Program, including qualifying CPA Statements, Industry standard rates based on final contract price are:       </a:t>
            </a:r>
          </a:p>
          <a:p>
            <a:pPr marL="548640" lvl="1" indent="-274320" eaLnBrk="1" fontAlgn="auto" hangingPunct="1">
              <a:lnSpc>
                <a:spcPct val="90000"/>
              </a:lnSpc>
              <a:spcAft>
                <a:spcPts val="0"/>
              </a:spcAft>
              <a:buClr>
                <a:srgbClr val="C00000"/>
              </a:buClr>
              <a:buFont typeface="Wingdings"/>
              <a:buChar char=""/>
              <a:defRPr/>
            </a:pPr>
            <a:r>
              <a:rPr lang="en-US" sz="3300" dirty="0">
                <a:solidFill>
                  <a:schemeClr val="tx1"/>
                </a:solidFill>
                <a:latin typeface="Arial Narrow" panose="020B0606020202030204" pitchFamily="34" charset="0"/>
                <a:cs typeface="Calibri" panose="020F0502020204030204" pitchFamily="34" charset="0"/>
              </a:rPr>
              <a:t>2.5% for first $100,000</a:t>
            </a:r>
          </a:p>
          <a:p>
            <a:pPr marL="548640" lvl="1" indent="-274320" eaLnBrk="1" fontAlgn="auto" hangingPunct="1">
              <a:lnSpc>
                <a:spcPct val="90000"/>
              </a:lnSpc>
              <a:spcAft>
                <a:spcPts val="0"/>
              </a:spcAft>
              <a:buClr>
                <a:srgbClr val="C00000"/>
              </a:buClr>
              <a:buFont typeface="Wingdings"/>
              <a:buChar char=""/>
              <a:defRPr/>
            </a:pPr>
            <a:r>
              <a:rPr lang="en-US" sz="3300" dirty="0">
                <a:solidFill>
                  <a:schemeClr val="tx1"/>
                </a:solidFill>
                <a:latin typeface="Arial Narrow" panose="020B0606020202030204" pitchFamily="34" charset="0"/>
                <a:cs typeface="Calibri" panose="020F0502020204030204" pitchFamily="34" charset="0"/>
              </a:rPr>
              <a:t>1.5% for the next $400,000</a:t>
            </a:r>
          </a:p>
          <a:p>
            <a:pPr marL="548640" lvl="1" indent="-274320" eaLnBrk="1" fontAlgn="auto" hangingPunct="1">
              <a:lnSpc>
                <a:spcPct val="90000"/>
              </a:lnSpc>
              <a:spcAft>
                <a:spcPts val="0"/>
              </a:spcAft>
              <a:buClr>
                <a:srgbClr val="C00000"/>
              </a:buClr>
              <a:buFont typeface="Wingdings"/>
              <a:buChar char=""/>
              <a:defRPr/>
            </a:pPr>
            <a:r>
              <a:rPr lang="en-US" sz="3300" dirty="0">
                <a:solidFill>
                  <a:schemeClr val="tx1"/>
                </a:solidFill>
                <a:latin typeface="Arial Narrow" panose="020B0606020202030204" pitchFamily="34" charset="0"/>
                <a:cs typeface="Calibri" panose="020F0502020204030204" pitchFamily="34" charset="0"/>
              </a:rPr>
              <a:t>1% for the next $2,000,000.</a:t>
            </a:r>
          </a:p>
          <a:p>
            <a:pPr marL="274320" lvl="1" indent="0" eaLnBrk="1" fontAlgn="auto" hangingPunct="1">
              <a:lnSpc>
                <a:spcPct val="90000"/>
              </a:lnSpc>
              <a:spcAft>
                <a:spcPts val="0"/>
              </a:spcAft>
              <a:buClr>
                <a:srgbClr val="C00000"/>
              </a:buClr>
              <a:buFont typeface="Wingdings"/>
              <a:buNone/>
              <a:defRPr/>
            </a:pPr>
            <a:endParaRPr lang="en-US" sz="3300" dirty="0">
              <a:solidFill>
                <a:schemeClr val="tx1"/>
              </a:solidFill>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Wingdings 2"/>
              <a:buChar char=""/>
              <a:defRPr/>
            </a:pPr>
            <a:r>
              <a:rPr lang="en-US" sz="3800" dirty="0">
                <a:latin typeface="Arial Narrow" panose="020B0606020202030204" pitchFamily="34" charset="0"/>
                <a:cs typeface="Calibri" panose="020F0502020204030204" pitchFamily="34" charset="0"/>
              </a:rPr>
              <a:t>Bid bonds free except in some SBA programs.</a:t>
            </a:r>
          </a:p>
          <a:p>
            <a:pPr marL="0" indent="0" eaLnBrk="1" fontAlgn="auto" hangingPunct="1">
              <a:spcAft>
                <a:spcPts val="0"/>
              </a:spcAft>
              <a:buFont typeface="Wingdings 2" panose="05020102010507070707" pitchFamily="18" charset="2"/>
              <a:buNone/>
              <a:defRPr/>
            </a:pPr>
            <a:endParaRPr lang="en-US" sz="3300" dirty="0">
              <a:latin typeface="Arial Narrow" panose="020B0606020202030204" pitchFamily="34" charset="0"/>
              <a:cs typeface="Calibri" panose="020F0502020204030204" pitchFamily="34" charset="0"/>
            </a:endParaRPr>
          </a:p>
          <a:p>
            <a:pPr marL="274320" indent="-274320" eaLnBrk="1" fontAlgn="auto" hangingPunct="1">
              <a:lnSpc>
                <a:spcPct val="90000"/>
              </a:lnSpc>
              <a:spcAft>
                <a:spcPts val="0"/>
              </a:spcAft>
              <a:buClr>
                <a:srgbClr val="C00000"/>
              </a:buClr>
              <a:buFont typeface="Wingdings 2"/>
              <a:buChar char=""/>
              <a:defRPr/>
            </a:pPr>
            <a:r>
              <a:rPr lang="en-US" sz="3800" dirty="0">
                <a:latin typeface="Arial Narrow" panose="020B0606020202030204" pitchFamily="34" charset="0"/>
                <a:cs typeface="Calibri" panose="020F0502020204030204" pitchFamily="34" charset="0"/>
              </a:rPr>
              <a:t>Who pays the bond costs?</a:t>
            </a:r>
          </a:p>
          <a:p>
            <a:pPr marL="274320" indent="-274320" eaLnBrk="1" fontAlgn="auto" hangingPunct="1">
              <a:lnSpc>
                <a:spcPct val="90000"/>
              </a:lnSpc>
              <a:spcAft>
                <a:spcPts val="0"/>
              </a:spcAft>
              <a:buClr>
                <a:srgbClr val="C00000"/>
              </a:buClr>
              <a:buFont typeface="Wingdings 2"/>
              <a:buChar char=""/>
              <a:defRPr/>
            </a:pPr>
            <a:endParaRPr lang="en-US" sz="3300" dirty="0">
              <a:latin typeface="Arial Narrow" panose="020B0606020202030204" pitchFamily="34" charset="0"/>
              <a:cs typeface="Calibri" panose="020F0502020204030204" pitchFamily="34" charset="0"/>
            </a:endParaRPr>
          </a:p>
          <a:p>
            <a:pPr marL="274320" indent="-182880" eaLnBrk="1" fontAlgn="auto" hangingPunct="1">
              <a:spcAft>
                <a:spcPts val="0"/>
              </a:spcAft>
              <a:buClr>
                <a:srgbClr val="C00000"/>
              </a:buClr>
              <a:buFont typeface="Wingdings 2"/>
              <a:buChar char=""/>
              <a:defRPr/>
            </a:pPr>
            <a:r>
              <a:rPr lang="en-US" sz="3800" dirty="0">
                <a:latin typeface="Arial Narrow" panose="020B0606020202030204" pitchFamily="34" charset="0"/>
                <a:cs typeface="Calibri" panose="020F0502020204030204" pitchFamily="34" charset="0"/>
              </a:rPr>
              <a:t>Bonding program consists of two limits – single job/overall aggregate capacity. </a:t>
            </a:r>
          </a:p>
          <a:p>
            <a:pPr marL="274320" indent="-182880" eaLnBrk="1" fontAlgn="auto" hangingPunct="1">
              <a:spcAft>
                <a:spcPts val="0"/>
              </a:spcAft>
              <a:buClr>
                <a:srgbClr val="C00000"/>
              </a:buClr>
              <a:buFont typeface="Wingdings 2"/>
              <a:buChar char=""/>
              <a:defRPr/>
            </a:pPr>
            <a:endParaRPr lang="en-US" sz="3300" dirty="0">
              <a:latin typeface="Arial Narrow" panose="020B0606020202030204" pitchFamily="34" charset="0"/>
              <a:cs typeface="Calibri" panose="020F0502020204030204" pitchFamily="34" charset="0"/>
            </a:endParaRPr>
          </a:p>
          <a:p>
            <a:pPr marL="823595" lvl="2" indent="-182880" eaLnBrk="1" fontAlgn="auto" hangingPunct="1">
              <a:spcAft>
                <a:spcPts val="0"/>
              </a:spcAft>
              <a:buClr>
                <a:srgbClr val="C00000"/>
              </a:buClr>
              <a:buFont typeface="Wingdings 2"/>
              <a:buChar char=""/>
              <a:defRPr/>
            </a:pPr>
            <a:r>
              <a:rPr lang="en-US" sz="3600" dirty="0">
                <a:latin typeface="Arial Narrow" panose="020B0606020202030204" pitchFamily="34" charset="0"/>
                <a:cs typeface="Calibri" panose="020F0502020204030204" pitchFamily="34" charset="0"/>
              </a:rPr>
              <a:t>Single Job: Typically go 1.5-2x  your largest job complete of similar scope. </a:t>
            </a:r>
          </a:p>
          <a:p>
            <a:pPr marL="91440" indent="0" eaLnBrk="1" fontAlgn="auto" hangingPunct="1">
              <a:spcAft>
                <a:spcPts val="0"/>
              </a:spcAft>
              <a:buClr>
                <a:srgbClr val="C00000"/>
              </a:buClr>
              <a:buFont typeface="Wingdings 2" panose="05020102010507070707" pitchFamily="18" charset="2"/>
              <a:buNone/>
              <a:defRPr/>
            </a:pPr>
            <a:endParaRPr lang="en-US" sz="3600" dirty="0">
              <a:latin typeface="Arial Narrow" panose="020B0606020202030204" pitchFamily="34" charset="0"/>
              <a:cs typeface="Calibri" panose="020F0502020204030204" pitchFamily="34" charset="0"/>
            </a:endParaRPr>
          </a:p>
          <a:p>
            <a:pPr marL="823595" lvl="2" indent="-182880" eaLnBrk="1" fontAlgn="auto" hangingPunct="1">
              <a:spcAft>
                <a:spcPts val="0"/>
              </a:spcAft>
              <a:buClr>
                <a:srgbClr val="C00000"/>
              </a:buClr>
              <a:buFont typeface="Wingdings 2"/>
              <a:buChar char=""/>
              <a:defRPr/>
            </a:pPr>
            <a:r>
              <a:rPr lang="en-US" sz="3600" dirty="0">
                <a:latin typeface="Arial Narrow" panose="020B0606020202030204" pitchFamily="34" charset="0"/>
                <a:cs typeface="Calibri" panose="020F0502020204030204" pitchFamily="34" charset="0"/>
              </a:rPr>
              <a:t>Aggregate: The aggregate limit is determined by working capital, net worth and annual revenues. </a:t>
            </a:r>
            <a:r>
              <a:rPr lang="en-US" sz="3600" i="1" dirty="0">
                <a:latin typeface="Arial Narrow" panose="020B0606020202030204" pitchFamily="34" charset="0"/>
                <a:cs typeface="Calibri" panose="020F0502020204030204" pitchFamily="34" charset="0"/>
              </a:rPr>
              <a:t>(WORKING CAPITAL = CASH + Current Receivables + Under-billings – Current Liabilities)</a:t>
            </a:r>
          </a:p>
          <a:p>
            <a:pPr marL="91440" indent="0" eaLnBrk="1" fontAlgn="auto" hangingPunct="1">
              <a:spcAft>
                <a:spcPts val="0"/>
              </a:spcAft>
              <a:buClr>
                <a:srgbClr val="C00000"/>
              </a:buClr>
              <a:buFont typeface="Wingdings 2" panose="05020102010507070707" pitchFamily="18" charset="2"/>
              <a:buNone/>
              <a:defRPr/>
            </a:pPr>
            <a:endParaRPr lang="en-US" sz="3600" dirty="0">
              <a:latin typeface="Arial Narrow" panose="020B0606020202030204" pitchFamily="34" charset="0"/>
              <a:cs typeface="Calibri" panose="020F0502020204030204" pitchFamily="34" charset="0"/>
            </a:endParaRPr>
          </a:p>
          <a:p>
            <a:pPr marL="274320" indent="-182880" eaLnBrk="1" fontAlgn="auto" hangingPunct="1">
              <a:spcAft>
                <a:spcPts val="0"/>
              </a:spcAft>
              <a:buClr>
                <a:srgbClr val="C00000"/>
              </a:buClr>
              <a:buFont typeface="Wingdings 2"/>
              <a:buChar char=""/>
              <a:defRPr/>
            </a:pPr>
            <a:r>
              <a:rPr lang="en-US" sz="3800" dirty="0">
                <a:latin typeface="Arial Narrow" panose="020B0606020202030204" pitchFamily="34" charset="0"/>
                <a:cs typeface="Calibri" panose="020F0502020204030204" pitchFamily="34" charset="0"/>
              </a:rPr>
              <a:t>Rule of 10</a:t>
            </a:r>
          </a:p>
          <a:p>
            <a:pPr marL="274320" indent="-274320" eaLnBrk="1" fontAlgn="auto" hangingPunct="1">
              <a:lnSpc>
                <a:spcPct val="90000"/>
              </a:lnSpc>
              <a:spcAft>
                <a:spcPts val="0"/>
              </a:spcAft>
              <a:buClr>
                <a:srgbClr val="C00000"/>
              </a:buClr>
              <a:buFont typeface="Wingdings 2"/>
              <a:buChar char=""/>
              <a:defRPr/>
            </a:pPr>
            <a:endParaRPr lang="en-US" sz="2500" dirty="0">
              <a:latin typeface="Calibri" panose="020F0502020204030204" pitchFamily="34" charset="0"/>
              <a:cs typeface="Calibri" panose="020F0502020204030204" pitchFamily="34" charset="0"/>
            </a:endParaRPr>
          </a:p>
          <a:p>
            <a:pPr marL="0" indent="0" eaLnBrk="1" fontAlgn="auto" hangingPunct="1">
              <a:spcAft>
                <a:spcPts val="0"/>
              </a:spcAft>
              <a:buClr>
                <a:srgbClr val="C00000"/>
              </a:buClr>
              <a:buFont typeface="Wingdings 2" panose="05020102010507070707" pitchFamily="18" charset="2"/>
              <a:buNone/>
              <a:defRPr/>
            </a:pPr>
            <a:endParaRPr lang="en-US" altLang="en-US" dirty="0">
              <a:latin typeface="Calibri" panose="020F0502020204030204" pitchFamily="34" charset="0"/>
              <a:cs typeface="Calibri" panose="020F0502020204030204" pitchFamily="34" charset="0"/>
            </a:endParaRPr>
          </a:p>
          <a:p>
            <a:pPr marL="388620" indent="-342900" eaLnBrk="1" fontAlgn="auto" hangingPunct="1">
              <a:lnSpc>
                <a:spcPct val="90000"/>
              </a:lnSpc>
              <a:spcAft>
                <a:spcPts val="0"/>
              </a:spcAft>
              <a:buClr>
                <a:srgbClr val="C00000"/>
              </a:buClr>
              <a:buFont typeface="Wingdings 2"/>
              <a:buChar char=""/>
              <a:defRPr/>
            </a:pPr>
            <a:endParaRPr lang="en-US" sz="2400" dirty="0"/>
          </a:p>
          <a:p>
            <a:pPr marL="388620" indent="-342900" eaLnBrk="1" fontAlgn="auto" hangingPunct="1">
              <a:lnSpc>
                <a:spcPct val="90000"/>
              </a:lnSpc>
              <a:spcAft>
                <a:spcPts val="0"/>
              </a:spcAft>
              <a:buClr>
                <a:srgbClr val="C00000"/>
              </a:buClr>
              <a:buFont typeface="Wingdings 2"/>
              <a:buChar char=""/>
              <a:defRPr/>
            </a:pPr>
            <a:endParaRPr lang="en-US" sz="2400" dirty="0"/>
          </a:p>
          <a:p>
            <a:pPr marL="388620" indent="-342900" eaLnBrk="1" fontAlgn="auto" hangingPunct="1">
              <a:lnSpc>
                <a:spcPct val="90000"/>
              </a:lnSpc>
              <a:spcAft>
                <a:spcPts val="0"/>
              </a:spcAft>
              <a:buClr>
                <a:srgbClr val="C00000"/>
              </a:buClr>
              <a:buFont typeface="Wingdings 2"/>
              <a:buChar char=""/>
              <a:defRPr/>
            </a:pPr>
            <a:endParaRPr lang="en-US" sz="2400" dirty="0"/>
          </a:p>
          <a:p>
            <a:pPr marL="0" indent="0" eaLnBrk="1" fontAlgn="auto" hangingPunct="1">
              <a:spcAft>
                <a:spcPts val="0"/>
              </a:spcAft>
              <a:buClr>
                <a:srgbClr val="FFCC00"/>
              </a:buClr>
              <a:buFont typeface="Wingdings 2"/>
              <a:buNone/>
              <a:defRPr/>
            </a:pPr>
            <a:endParaRPr lang="en-US" altLang="en-US" dirty="0"/>
          </a:p>
        </p:txBody>
      </p:sp>
      <p:pic>
        <p:nvPicPr>
          <p:cNvPr id="36868" name="Picture 12">
            <a:extLst>
              <a:ext uri="{FF2B5EF4-FFF2-40B4-BE49-F238E27FC236}">
                <a16:creationId xmlns:a16="http://schemas.microsoft.com/office/drawing/2014/main" id="{F56C6B77-1DD7-A02F-6A38-05788418A6C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72D97B-205B-57D5-DC5A-DD6962D0507A}"/>
              </a:ext>
            </a:extLst>
          </p:cNvPr>
          <p:cNvSpPr>
            <a:spLocks noGrp="1"/>
          </p:cNvSpPr>
          <p:nvPr>
            <p:ph type="title"/>
          </p:nvPr>
        </p:nvSpPr>
        <p:spPr>
          <a:xfrm>
            <a:off x="457200" y="457200"/>
            <a:ext cx="8229600" cy="1143000"/>
          </a:xfrm>
        </p:spPr>
        <p:txBody>
          <a:bodyPr>
            <a:normAutofit fontScale="90000"/>
          </a:bodyPr>
          <a:lstStyle/>
          <a:p>
            <a:pPr eaLnBrk="1" fontAlgn="auto" hangingPunct="1">
              <a:spcAft>
                <a:spcPts val="0"/>
              </a:spcAft>
              <a:defRPr/>
            </a:pPr>
            <a:br>
              <a:rPr lang="en-US" dirty="0"/>
            </a:br>
            <a:br>
              <a:rPr lang="en-US" dirty="0"/>
            </a:br>
            <a:br>
              <a:rPr lang="en-US" dirty="0"/>
            </a:br>
            <a:br>
              <a:rPr lang="en-US" dirty="0"/>
            </a:br>
            <a:br>
              <a:rPr lang="en-US" dirty="0"/>
            </a:br>
            <a:br>
              <a:rPr lang="en-US" dirty="0"/>
            </a:br>
            <a:br>
              <a:rPr lang="en-US" dirty="0"/>
            </a:br>
            <a:br>
              <a:rPr lang="en-US" dirty="0"/>
            </a:br>
            <a:br>
              <a:rPr lang="en-US" dirty="0"/>
            </a:br>
            <a:endParaRPr lang="en-US" dirty="0"/>
          </a:p>
        </p:txBody>
      </p:sp>
      <p:sp>
        <p:nvSpPr>
          <p:cNvPr id="38915" name="TextBox 3">
            <a:extLst>
              <a:ext uri="{FF2B5EF4-FFF2-40B4-BE49-F238E27FC236}">
                <a16:creationId xmlns:a16="http://schemas.microsoft.com/office/drawing/2014/main" id="{7158BC8B-38DD-EB53-4D7F-F6D9B65047DC}"/>
              </a:ext>
            </a:extLst>
          </p:cNvPr>
          <p:cNvSpPr txBox="1">
            <a:spLocks noChangeArrowheads="1"/>
          </p:cNvSpPr>
          <p:nvPr/>
        </p:nvSpPr>
        <p:spPr bwMode="auto">
          <a:xfrm>
            <a:off x="1295400" y="381000"/>
            <a:ext cx="6588125" cy="47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5000"/>
              <a:buFont typeface="Wingdings 2" panose="05020102010507070707" pitchFamily="18" charset="2"/>
              <a:buChar char=""/>
              <a:defRPr sz="2700">
                <a:solidFill>
                  <a:schemeClr val="tx1"/>
                </a:solidFill>
                <a:latin typeface="Georgia" panose="02040502050405020303" pitchFamily="18" charset="0"/>
              </a:defRPr>
            </a:lvl1pPr>
            <a:lvl2pPr marL="742950" indent="-285750">
              <a:spcBef>
                <a:spcPct val="20000"/>
              </a:spcBef>
              <a:buClr>
                <a:schemeClr val="accent2"/>
              </a:buClr>
              <a:buSzPct val="70000"/>
              <a:buFont typeface="Wingdings" panose="05000000000000000000" pitchFamily="2" charset="2"/>
              <a:buChar char=""/>
              <a:defRPr sz="2200">
                <a:solidFill>
                  <a:schemeClr val="tx2"/>
                </a:solidFill>
                <a:latin typeface="Georgia" panose="02040502050405020303" pitchFamily="18" charset="0"/>
              </a:defRPr>
            </a:lvl2pPr>
            <a:lvl3pPr marL="1143000" indent="-228600">
              <a:spcBef>
                <a:spcPct val="20000"/>
              </a:spcBef>
              <a:buClr>
                <a:srgbClr val="8CADAE"/>
              </a:buClr>
              <a:buSzPct val="75000"/>
              <a:buFont typeface="Wingdings 2" panose="05020102010507070707" pitchFamily="18" charset="2"/>
              <a:buChar char=""/>
              <a:defRPr sz="2000">
                <a:solidFill>
                  <a:schemeClr val="tx1"/>
                </a:solidFill>
                <a:latin typeface="Georgia" panose="02040502050405020303" pitchFamily="18" charset="0"/>
              </a:defRPr>
            </a:lvl3pPr>
            <a:lvl4pPr marL="1600200" indent="-228600">
              <a:spcBef>
                <a:spcPct val="20000"/>
              </a:spcBef>
              <a:buClr>
                <a:srgbClr val="8C7B70"/>
              </a:buClr>
              <a:buSzPct val="70000"/>
              <a:buFont typeface="Wingdings" panose="05000000000000000000" pitchFamily="2" charset="2"/>
              <a:buChar char=""/>
              <a:defRPr sz="2000">
                <a:solidFill>
                  <a:schemeClr val="tx2"/>
                </a:solidFill>
                <a:latin typeface="Georgia" panose="02040502050405020303" pitchFamily="18" charset="0"/>
              </a:defRPr>
            </a:lvl4pPr>
            <a:lvl5pPr marL="2057400" indent="-228600">
              <a:spcBef>
                <a:spcPct val="20000"/>
              </a:spcBef>
              <a:buClr>
                <a:srgbClr val="8FB08C"/>
              </a:buClr>
              <a:buChar char="•"/>
              <a:defRPr>
                <a:solidFill>
                  <a:schemeClr val="tx1"/>
                </a:solidFill>
                <a:latin typeface="Georgia" panose="02040502050405020303" pitchFamily="18" charset="0"/>
              </a:defRPr>
            </a:lvl5pPr>
            <a:lvl6pPr marL="25146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6pPr>
            <a:lvl7pPr marL="29718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7pPr>
            <a:lvl8pPr marL="34290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8pPr>
            <a:lvl9pPr marL="3886200" indent="-228600" eaLnBrk="0" fontAlgn="base" hangingPunct="0">
              <a:spcBef>
                <a:spcPct val="20000"/>
              </a:spcBef>
              <a:spcAft>
                <a:spcPct val="0"/>
              </a:spcAft>
              <a:buClr>
                <a:srgbClr val="8FB08C"/>
              </a:buClr>
              <a:buChar char="•"/>
              <a:defRPr>
                <a:solidFill>
                  <a:schemeClr val="tx1"/>
                </a:solidFill>
                <a:latin typeface="Georgia" panose="02040502050405020303" pitchFamily="18" charset="0"/>
              </a:defRPr>
            </a:lvl9pPr>
          </a:lstStyle>
          <a:p>
            <a:pPr eaLnBrk="1" hangingPunct="1">
              <a:lnSpc>
                <a:spcPct val="90000"/>
              </a:lnSpc>
              <a:spcBef>
                <a:spcPct val="0"/>
              </a:spcBef>
              <a:buClr>
                <a:srgbClr val="FFCC00"/>
              </a:buClr>
              <a:buSzTx/>
              <a:buFontTx/>
              <a:buNone/>
            </a:pPr>
            <a:r>
              <a:rPr lang="en-US" altLang="en-US" sz="2800">
                <a:latin typeface="Tahoma" panose="020B0604030504040204" pitchFamily="34" charset="0"/>
              </a:rPr>
              <a:t>           </a:t>
            </a:r>
          </a:p>
        </p:txBody>
      </p:sp>
      <p:sp>
        <p:nvSpPr>
          <p:cNvPr id="6" name="Rectangle 5">
            <a:extLst>
              <a:ext uri="{FF2B5EF4-FFF2-40B4-BE49-F238E27FC236}">
                <a16:creationId xmlns:a16="http://schemas.microsoft.com/office/drawing/2014/main" id="{BD1265C6-76F8-8D11-DBA9-46DFECB97355}"/>
              </a:ext>
            </a:extLst>
          </p:cNvPr>
          <p:cNvSpPr/>
          <p:nvPr/>
        </p:nvSpPr>
        <p:spPr>
          <a:xfrm>
            <a:off x="2630799" y="335038"/>
            <a:ext cx="4608954" cy="600164"/>
          </a:xfrm>
          <a:prstGeom prst="rect">
            <a:avLst/>
          </a:prstGeom>
          <a:noFill/>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a:defRPr/>
            </a:pPr>
            <a:r>
              <a:rPr lang="en-US" sz="3300" b="1" dirty="0">
                <a:solidFill>
                  <a:srgbClr val="002060"/>
                </a:solidFill>
                <a:latin typeface="Arial Narrow" panose="020B0606020202030204" pitchFamily="34" charset="0"/>
                <a:ea typeface="+mj-ea"/>
                <a:cs typeface="Calibri" panose="020F0502020204030204" pitchFamily="34" charset="0"/>
              </a:rPr>
              <a:t>Now the real question is….</a:t>
            </a:r>
          </a:p>
        </p:txBody>
      </p:sp>
      <p:sp>
        <p:nvSpPr>
          <p:cNvPr id="8" name="Rectangle 7">
            <a:extLst>
              <a:ext uri="{FF2B5EF4-FFF2-40B4-BE49-F238E27FC236}">
                <a16:creationId xmlns:a16="http://schemas.microsoft.com/office/drawing/2014/main" id="{41A61C5D-72BC-F301-1BBA-A054666EDDD6}"/>
              </a:ext>
            </a:extLst>
          </p:cNvPr>
          <p:cNvSpPr/>
          <p:nvPr/>
        </p:nvSpPr>
        <p:spPr>
          <a:xfrm>
            <a:off x="2528900" y="2087902"/>
            <a:ext cx="4232249" cy="1323439"/>
          </a:xfrm>
          <a:prstGeom prst="rect">
            <a:avLst/>
          </a:prstGeom>
          <a:noFill/>
        </p:spPr>
        <p:txBody>
          <a:bodyPr wrap="none">
            <a:spAutoFit/>
          </a:bodyPr>
          <a:lstStyle/>
          <a:p>
            <a:pPr algn="ctr">
              <a:defRPr/>
            </a:pPr>
            <a:r>
              <a:rPr lang="en-US" sz="8000" b="1" dirty="0">
                <a:ln w="900" cmpd="sng">
                  <a:solidFill>
                    <a:schemeClr val="accent1">
                      <a:satMod val="190000"/>
                      <a:alpha val="55000"/>
                    </a:schemeClr>
                  </a:solidFill>
                  <a:prstDash val="solid"/>
                </a:ln>
                <a:solidFill>
                  <a:srgbClr val="0099FF"/>
                </a:solidFill>
                <a:effectLst>
                  <a:innerShdw blurRad="101600" dist="76200" dir="5400000">
                    <a:schemeClr val="accent1">
                      <a:satMod val="190000"/>
                      <a:tint val="100000"/>
                      <a:alpha val="74000"/>
                    </a:schemeClr>
                  </a:innerShdw>
                </a:effectLst>
              </a:rPr>
              <a:t>Why???</a:t>
            </a:r>
          </a:p>
        </p:txBody>
      </p:sp>
      <p:sp>
        <p:nvSpPr>
          <p:cNvPr id="9" name="TextBox 8">
            <a:extLst>
              <a:ext uri="{FF2B5EF4-FFF2-40B4-BE49-F238E27FC236}">
                <a16:creationId xmlns:a16="http://schemas.microsoft.com/office/drawing/2014/main" id="{DF02E505-59E9-E2F7-C570-59D375FBDDF3}"/>
              </a:ext>
            </a:extLst>
          </p:cNvPr>
          <p:cNvSpPr txBox="1"/>
          <p:nvPr/>
        </p:nvSpPr>
        <p:spPr>
          <a:xfrm>
            <a:off x="82550" y="3800475"/>
            <a:ext cx="9061450" cy="2336800"/>
          </a:xfrm>
          <a:prstGeom prst="rect">
            <a:avLst/>
          </a:prstGeom>
          <a:noFill/>
        </p:spPr>
        <p:txBody>
          <a:bodyPr>
            <a:spAutoFit/>
          </a:bodyPr>
          <a:lstStyle/>
          <a:p>
            <a:pPr algn="ctr" eaLnBrk="1" hangingPunct="1">
              <a:lnSpc>
                <a:spcPct val="90000"/>
              </a:lnSpc>
              <a:buClr>
                <a:srgbClr val="FFCC00"/>
              </a:buClr>
              <a:defRPr/>
            </a:pPr>
            <a:r>
              <a:rPr lang="en-US" sz="2800" cap="small" dirty="0">
                <a:latin typeface="Calibri" panose="020F0502020204030204" pitchFamily="34" charset="0"/>
                <a:cs typeface="Calibri" panose="020F0502020204030204" pitchFamily="34" charset="0"/>
              </a:rPr>
              <a:t>Why are we going through all this?</a:t>
            </a:r>
          </a:p>
          <a:p>
            <a:pPr algn="ctr" eaLnBrk="1" hangingPunct="1">
              <a:lnSpc>
                <a:spcPct val="90000"/>
              </a:lnSpc>
              <a:buClr>
                <a:srgbClr val="FFCC00"/>
              </a:buClr>
              <a:defRPr/>
            </a:pPr>
            <a:endParaRPr lang="en-US" sz="2800" cap="small" dirty="0">
              <a:latin typeface="Calibri" panose="020F0502020204030204" pitchFamily="34" charset="0"/>
              <a:cs typeface="Calibri" panose="020F0502020204030204" pitchFamily="34" charset="0"/>
            </a:endParaRPr>
          </a:p>
          <a:p>
            <a:pPr algn="ctr" eaLnBrk="1" hangingPunct="1">
              <a:lnSpc>
                <a:spcPct val="90000"/>
              </a:lnSpc>
              <a:buClr>
                <a:srgbClr val="FFCC00"/>
              </a:buClr>
              <a:defRPr/>
            </a:pPr>
            <a:r>
              <a:rPr lang="en-US" sz="2800" cap="small" dirty="0">
                <a:latin typeface="Calibri" panose="020F0502020204030204" pitchFamily="34" charset="0"/>
                <a:cs typeface="Calibri" panose="020F0502020204030204" pitchFamily="34" charset="0"/>
              </a:rPr>
              <a:t>What value does becoming bondable bring to my company?</a:t>
            </a:r>
          </a:p>
          <a:p>
            <a:pPr algn="ctr" eaLnBrk="1" hangingPunct="1">
              <a:lnSpc>
                <a:spcPct val="90000"/>
              </a:lnSpc>
              <a:buClr>
                <a:srgbClr val="FFCC00"/>
              </a:buClr>
              <a:defRPr/>
            </a:pPr>
            <a:endParaRPr lang="en-US" sz="2800" cap="small" dirty="0">
              <a:latin typeface="Calibri" panose="020F0502020204030204" pitchFamily="34" charset="0"/>
              <a:cs typeface="Calibri" panose="020F0502020204030204" pitchFamily="34" charset="0"/>
            </a:endParaRPr>
          </a:p>
          <a:p>
            <a:pPr algn="ctr" eaLnBrk="1" hangingPunct="1">
              <a:lnSpc>
                <a:spcPct val="90000"/>
              </a:lnSpc>
              <a:buClr>
                <a:srgbClr val="FFCC00"/>
              </a:buClr>
              <a:defRPr/>
            </a:pPr>
            <a:endParaRPr lang="en-US" sz="2500" cap="small" dirty="0"/>
          </a:p>
          <a:p>
            <a:pPr algn="ctr" eaLnBrk="1" hangingPunct="1">
              <a:lnSpc>
                <a:spcPct val="90000"/>
              </a:lnSpc>
              <a:buClr>
                <a:srgbClr val="FFCC00"/>
              </a:buClr>
              <a:defRPr/>
            </a:pPr>
            <a:endParaRPr lang="en-US" sz="2500" cap="small" dirty="0"/>
          </a:p>
        </p:txBody>
      </p:sp>
      <p:sp>
        <p:nvSpPr>
          <p:cNvPr id="5" name="TextBox 4">
            <a:extLst>
              <a:ext uri="{FF2B5EF4-FFF2-40B4-BE49-F238E27FC236}">
                <a16:creationId xmlns:a16="http://schemas.microsoft.com/office/drawing/2014/main" id="{2B92069C-3BF2-FB53-850F-F5D12EDB98D6}"/>
              </a:ext>
            </a:extLst>
          </p:cNvPr>
          <p:cNvSpPr txBox="1"/>
          <p:nvPr/>
        </p:nvSpPr>
        <p:spPr>
          <a:xfrm>
            <a:off x="2244725" y="5638800"/>
            <a:ext cx="4800600" cy="1089025"/>
          </a:xfrm>
          <a:prstGeom prst="rect">
            <a:avLst/>
          </a:prstGeom>
          <a:noFill/>
        </p:spPr>
        <p:txBody>
          <a:bodyPr>
            <a:spAutoFit/>
          </a:bodyPr>
          <a:lstStyle/>
          <a:p>
            <a:pPr algn="ctr" eaLnBrk="1" hangingPunct="1">
              <a:lnSpc>
                <a:spcPct val="90000"/>
              </a:lnSpc>
              <a:buClr>
                <a:srgbClr val="FFCC00"/>
              </a:buClr>
              <a:defRPr/>
            </a:pPr>
            <a:r>
              <a:rPr lang="en-US" sz="4400" b="1" cap="small" dirty="0">
                <a:solidFill>
                  <a:srgbClr val="00B050"/>
                </a:solidFill>
              </a:rPr>
              <a:t>Is it worth it?</a:t>
            </a:r>
          </a:p>
          <a:p>
            <a:pPr eaLnBrk="1" hangingPunct="1">
              <a:lnSpc>
                <a:spcPct val="90000"/>
              </a:lnSpc>
              <a:buClr>
                <a:srgbClr val="FFCC00"/>
              </a:buClr>
              <a:defRPr/>
            </a:pPr>
            <a:endParaRPr lang="en-US" sz="2800" dirty="0"/>
          </a:p>
        </p:txBody>
      </p:sp>
      <p:pic>
        <p:nvPicPr>
          <p:cNvPr id="38920" name="Picture 10">
            <a:extLst>
              <a:ext uri="{FF2B5EF4-FFF2-40B4-BE49-F238E27FC236}">
                <a16:creationId xmlns:a16="http://schemas.microsoft.com/office/drawing/2014/main" id="{5CF348B6-553B-6CDF-8AE1-478029CE1C0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0D10FD-EDAD-94DD-C321-3120F7214D19}"/>
              </a:ext>
            </a:extLst>
          </p:cNvPr>
          <p:cNvSpPr>
            <a:spLocks noGrp="1"/>
          </p:cNvSpPr>
          <p:nvPr>
            <p:ph idx="1"/>
          </p:nvPr>
        </p:nvSpPr>
        <p:spPr>
          <a:xfrm>
            <a:off x="1295400" y="439738"/>
            <a:ext cx="7239000" cy="1143000"/>
          </a:xfrm>
        </p:spPr>
        <p:txBody>
          <a:bodyPr>
            <a:normAutofit/>
          </a:bodyPr>
          <a:lstStyle/>
          <a:p>
            <a:pPr marL="0" indent="0" algn="ctr" eaLnBrk="1" fontAlgn="auto" hangingPunct="1">
              <a:spcAft>
                <a:spcPts val="0"/>
              </a:spcAft>
              <a:buFont typeface="Wingdings" pitchFamily="2" charset="2"/>
              <a:buNone/>
              <a:defRPr/>
            </a:pPr>
            <a:r>
              <a:rPr lang="en-US" sz="2800" b="1" dirty="0">
                <a:solidFill>
                  <a:srgbClr val="002060"/>
                </a:solidFill>
                <a:latin typeface="Arial Narrow" panose="020B0606020202030204" pitchFamily="34" charset="0"/>
                <a:cs typeface="Calibri" panose="020F0502020204030204" pitchFamily="34" charset="0"/>
              </a:rPr>
              <a:t>It wouldn’t be valuable if everyone could do it. </a:t>
            </a:r>
          </a:p>
          <a:p>
            <a:pPr marL="274320" indent="-274320" algn="r" eaLnBrk="1" fontAlgn="auto" hangingPunct="1">
              <a:spcAft>
                <a:spcPts val="0"/>
              </a:spcAft>
              <a:buFont typeface="Wingdings 2"/>
              <a:buChar char=""/>
              <a:defRPr/>
            </a:pPr>
            <a:endParaRPr lang="en-US" dirty="0"/>
          </a:p>
          <a:p>
            <a:pPr marL="274320" indent="-274320" algn="r" eaLnBrk="1" fontAlgn="auto" hangingPunct="1">
              <a:spcAft>
                <a:spcPts val="0"/>
              </a:spcAft>
              <a:buFont typeface="Wingdings 2"/>
              <a:buChar char=""/>
              <a:defRPr/>
            </a:pPr>
            <a:endParaRPr lang="en-US" dirty="0"/>
          </a:p>
        </p:txBody>
      </p:sp>
      <p:sp>
        <p:nvSpPr>
          <p:cNvPr id="40963" name="TextBox 3">
            <a:extLst>
              <a:ext uri="{FF2B5EF4-FFF2-40B4-BE49-F238E27FC236}">
                <a16:creationId xmlns:a16="http://schemas.microsoft.com/office/drawing/2014/main" id="{7D04D90F-BB51-8471-3A47-B47833C80D64}"/>
              </a:ext>
            </a:extLst>
          </p:cNvPr>
          <p:cNvSpPr txBox="1">
            <a:spLocks noChangeArrowheads="1"/>
          </p:cNvSpPr>
          <p:nvPr/>
        </p:nvSpPr>
        <p:spPr bwMode="auto">
          <a:xfrm>
            <a:off x="198438" y="1524000"/>
            <a:ext cx="8610600" cy="4924425"/>
          </a:xfrm>
          <a:prstGeom prst="rect">
            <a:avLst/>
          </a:prstGeom>
          <a:noFill/>
          <a:ln>
            <a:noFill/>
          </a:ln>
        </p:spPr>
        <p:txBody>
          <a:bodyPr>
            <a:spAutoFit/>
          </a:bodyPr>
          <a:lstStyle>
            <a:lvl1pPr marL="285750" indent="-285750">
              <a:defRPr>
                <a:solidFill>
                  <a:schemeClr val="tx1"/>
                </a:solidFill>
                <a:latin typeface="Tahoma" panose="020B0604030504040204" pitchFamily="34" charset="0"/>
              </a:defRPr>
            </a:lvl1pPr>
            <a:lvl2pPr>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buClr>
                <a:srgbClr val="C00000"/>
              </a:buClr>
              <a:buFont typeface="Arial" panose="020B0604020202020204" pitchFamily="34" charset="0"/>
              <a:buChar char="•"/>
              <a:defRPr/>
            </a:pPr>
            <a:r>
              <a:rPr lang="en-US" altLang="en-US" b="1" dirty="0">
                <a:latin typeface="Arial Narrow" panose="020B0606020202030204" pitchFamily="34" charset="0"/>
                <a:cs typeface="Calibri" panose="020F0502020204030204" pitchFamily="34" charset="0"/>
              </a:rPr>
              <a:t>Becoming Bondable could set you apart from your competition. </a:t>
            </a:r>
          </a:p>
          <a:p>
            <a:pPr marL="0" indent="0">
              <a:buClr>
                <a:srgbClr val="C00000"/>
              </a:buClr>
              <a:defRPr/>
            </a:pPr>
            <a:endParaRPr lang="en-US" altLang="en-US" b="1" dirty="0">
              <a:latin typeface="Arial Narrow" panose="020B0606020202030204" pitchFamily="34" charset="0"/>
              <a:cs typeface="Calibri" panose="020F0502020204030204" pitchFamily="34" charset="0"/>
            </a:endParaRPr>
          </a:p>
          <a:p>
            <a:pPr>
              <a:buClr>
                <a:srgbClr val="C00000"/>
              </a:buClr>
              <a:buFont typeface="Arial" panose="020B0604020202020204" pitchFamily="34" charset="0"/>
              <a:buChar char="•"/>
              <a:defRPr/>
            </a:pPr>
            <a:r>
              <a:rPr lang="en-US" altLang="en-US" b="1" dirty="0">
                <a:latin typeface="Arial Narrow" panose="020B0606020202030204" pitchFamily="34" charset="0"/>
                <a:cs typeface="Calibri" panose="020F0502020204030204" pitchFamily="34" charset="0"/>
              </a:rPr>
              <a:t>More opportunities</a:t>
            </a:r>
          </a:p>
          <a:p>
            <a:pPr lvl="1" algn="just">
              <a:defRPr/>
            </a:pPr>
            <a:r>
              <a:rPr lang="en-US" altLang="en-US" dirty="0">
                <a:latin typeface="Arial Narrow" panose="020B0606020202030204" pitchFamily="34" charset="0"/>
                <a:cs typeface="Calibri" panose="020F0502020204030204" pitchFamily="34" charset="0"/>
              </a:rPr>
              <a:t>More and more jobs are requiring that you provide a bond. If you aren’t bondable, you may miss out on a great opportunity. Public Work, FDOT, Federal, all require bonds when in direct contract. Private work is not required by law but could be required by the Bank, Owner, GC.</a:t>
            </a:r>
          </a:p>
          <a:p>
            <a:pPr>
              <a:buClr>
                <a:srgbClr val="FFCC00"/>
              </a:buClr>
              <a:buFont typeface="Wingdings" panose="05000000000000000000" pitchFamily="2" charset="2"/>
              <a:buChar char="q"/>
              <a:defRPr/>
            </a:pPr>
            <a:endParaRPr lang="en-US" altLang="en-US" b="1" dirty="0">
              <a:latin typeface="Arial Narrow" panose="020B0606020202030204" pitchFamily="34" charset="0"/>
              <a:cs typeface="Calibri" panose="020F0502020204030204" pitchFamily="34" charset="0"/>
            </a:endParaRPr>
          </a:p>
          <a:p>
            <a:pPr>
              <a:buClr>
                <a:srgbClr val="C00000"/>
              </a:buClr>
              <a:buFont typeface="Arial" panose="020B0604020202020204" pitchFamily="34" charset="0"/>
              <a:buChar char="•"/>
              <a:defRPr/>
            </a:pPr>
            <a:r>
              <a:rPr lang="en-US" altLang="en-US" b="1" dirty="0">
                <a:latin typeface="Arial Narrow" panose="020B0606020202030204" pitchFamily="34" charset="0"/>
                <a:cs typeface="Calibri" panose="020F0502020204030204" pitchFamily="34" charset="0"/>
              </a:rPr>
              <a:t>Free Consultation and Advice</a:t>
            </a:r>
            <a:r>
              <a:rPr lang="en-US" altLang="en-US" dirty="0">
                <a:latin typeface="Arial Narrow" panose="020B0606020202030204" pitchFamily="34" charset="0"/>
                <a:cs typeface="Calibri" panose="020F0502020204030204" pitchFamily="34" charset="0"/>
              </a:rPr>
              <a:t>.</a:t>
            </a:r>
          </a:p>
          <a:p>
            <a:pPr lvl="1" algn="just">
              <a:defRPr/>
            </a:pPr>
            <a:r>
              <a:rPr lang="en-US" altLang="en-US" dirty="0">
                <a:latin typeface="Arial Narrow" panose="020B0606020202030204" pitchFamily="34" charset="0"/>
                <a:cs typeface="Calibri" panose="020F0502020204030204" pitchFamily="34" charset="0"/>
              </a:rPr>
              <a:t>Sometimes all you need is to brainstorm with someone. Get advice on how to grow your business, how to win that next job, brainstorm on how to make a large job work, how to deal with a tough Owner, GC or Subcontractor.</a:t>
            </a:r>
          </a:p>
          <a:p>
            <a:pPr lvl="1">
              <a:defRPr/>
            </a:pPr>
            <a:endParaRPr lang="en-US" altLang="en-US" dirty="0">
              <a:latin typeface="Arial Narrow" panose="020B0606020202030204" pitchFamily="34" charset="0"/>
              <a:cs typeface="Calibri" panose="020F0502020204030204" pitchFamily="34" charset="0"/>
            </a:endParaRPr>
          </a:p>
          <a:p>
            <a:pPr algn="just">
              <a:buClr>
                <a:srgbClr val="C00000"/>
              </a:buClr>
              <a:buFont typeface="Arial" panose="020B0604020202020204" pitchFamily="34" charset="0"/>
              <a:buChar char="•"/>
              <a:defRPr/>
            </a:pPr>
            <a:r>
              <a:rPr lang="en-US" altLang="en-US" b="1" dirty="0">
                <a:latin typeface="Arial Narrow" panose="020B0606020202030204" pitchFamily="34" charset="0"/>
                <a:cs typeface="Calibri" panose="020F0502020204030204" pitchFamily="34" charset="0"/>
              </a:rPr>
              <a:t>Resources &amp; Industry Insight</a:t>
            </a:r>
          </a:p>
          <a:p>
            <a:pPr lvl="1" algn="just">
              <a:defRPr/>
            </a:pPr>
            <a:r>
              <a:rPr lang="en-US" altLang="en-US" dirty="0">
                <a:latin typeface="Arial Narrow" panose="020B0606020202030204" pitchFamily="34" charset="0"/>
                <a:cs typeface="Calibri" panose="020F0502020204030204" pitchFamily="34" charset="0"/>
              </a:rPr>
              <a:t>As your bonding agent, we are your partner. We want to help you succeed. You need people in your corner to help you along the way. We can recommend to you CPA’s, Bankers, Attorney’s.  We can also help pre-qualify the contractors that you are thinking of working with. Offer free Lunch &amp; Learns on important topics like Lien Law, Contract/Subcontract Review, etc.</a:t>
            </a:r>
          </a:p>
          <a:p>
            <a:pPr>
              <a:buFont typeface="Wingdings" panose="05000000000000000000" pitchFamily="2" charset="2"/>
              <a:buChar char="q"/>
              <a:defRPr/>
            </a:pPr>
            <a:endParaRPr lang="en-US" altLang="en-US" sz="800" dirty="0">
              <a:latin typeface="Calibri" panose="020F0502020204030204" pitchFamily="34" charset="0"/>
              <a:cs typeface="Calibri" panose="020F0502020204030204" pitchFamily="34" charset="0"/>
            </a:endParaRPr>
          </a:p>
        </p:txBody>
      </p:sp>
      <p:pic>
        <p:nvPicPr>
          <p:cNvPr id="40964" name="Picture 4">
            <a:extLst>
              <a:ext uri="{FF2B5EF4-FFF2-40B4-BE49-F238E27FC236}">
                <a16:creationId xmlns:a16="http://schemas.microsoft.com/office/drawing/2014/main" id="{BBEED79E-A47D-E731-F89C-043345D3F3F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8E8BA-D12E-E17E-ECC8-1339BF9560CC}"/>
              </a:ext>
            </a:extLst>
          </p:cNvPr>
          <p:cNvSpPr>
            <a:spLocks noGrp="1"/>
          </p:cNvSpPr>
          <p:nvPr>
            <p:ph type="title"/>
          </p:nvPr>
        </p:nvSpPr>
        <p:spPr>
          <a:xfrm>
            <a:off x="-152400" y="0"/>
            <a:ext cx="9144000" cy="990600"/>
          </a:xfrm>
        </p:spPr>
        <p:txBody>
          <a:bodyPr/>
          <a:lstStyle/>
          <a:p>
            <a:pPr eaLnBrk="1" hangingPunct="1"/>
            <a:r>
              <a:rPr lang="en-US" altLang="en-US" sz="2800" b="1">
                <a:solidFill>
                  <a:srgbClr val="002060"/>
                </a:solidFill>
                <a:latin typeface="Arial Narrow" panose="020B0606020202030204" pitchFamily="34" charset="0"/>
              </a:rPr>
              <a:t>                </a:t>
            </a:r>
            <a:r>
              <a:rPr lang="en-US" altLang="en-US" sz="2800" b="1">
                <a:solidFill>
                  <a:srgbClr val="002060"/>
                </a:solidFill>
                <a:latin typeface="Arial Narrow" panose="020B0606020202030204" pitchFamily="34" charset="0"/>
                <a:cs typeface="Calibri" panose="020F0502020204030204" pitchFamily="34" charset="0"/>
              </a:rPr>
              <a:t>Can you get Pre-Qualified without a bond need?</a:t>
            </a:r>
            <a:r>
              <a:rPr lang="en-US" altLang="en-US" b="1">
                <a:solidFill>
                  <a:srgbClr val="FFCC00"/>
                </a:solidFill>
                <a:latin typeface="Arial Narrow" panose="020B0606020202030204" pitchFamily="34" charset="0"/>
                <a:cs typeface="Calibri" panose="020F0502020204030204" pitchFamily="34" charset="0"/>
              </a:rPr>
              <a:t>	</a:t>
            </a:r>
          </a:p>
        </p:txBody>
      </p:sp>
      <p:sp>
        <p:nvSpPr>
          <p:cNvPr id="3" name="Content Placeholder 2">
            <a:extLst>
              <a:ext uri="{FF2B5EF4-FFF2-40B4-BE49-F238E27FC236}">
                <a16:creationId xmlns:a16="http://schemas.microsoft.com/office/drawing/2014/main" id="{DC31472C-4A33-7E4A-DB63-85C3ABD2D69A}"/>
              </a:ext>
            </a:extLst>
          </p:cNvPr>
          <p:cNvSpPr>
            <a:spLocks noGrp="1"/>
          </p:cNvSpPr>
          <p:nvPr>
            <p:ph idx="1"/>
          </p:nvPr>
        </p:nvSpPr>
        <p:spPr>
          <a:xfrm>
            <a:off x="173038" y="1592263"/>
            <a:ext cx="9144000" cy="5257800"/>
          </a:xfrm>
        </p:spPr>
        <p:txBody>
          <a:bodyPr>
            <a:normAutofit/>
          </a:bodyPr>
          <a:lstStyle/>
          <a:p>
            <a:pPr marL="0" indent="0" algn="ctr" eaLnBrk="1" fontAlgn="auto" hangingPunct="1">
              <a:spcAft>
                <a:spcPts val="0"/>
              </a:spcAft>
              <a:buClr>
                <a:srgbClr val="C00000"/>
              </a:buClr>
              <a:buFont typeface="Wingdings 2"/>
              <a:buNone/>
              <a:defRPr/>
            </a:pPr>
            <a:r>
              <a:rPr lang="en-US" sz="4400" b="1" dirty="0">
                <a:solidFill>
                  <a:srgbClr val="C00000"/>
                </a:solidFill>
                <a:latin typeface="Calibri" panose="020F0502020204030204" pitchFamily="34" charset="0"/>
                <a:cs typeface="Calibri" panose="020F0502020204030204" pitchFamily="34" charset="0"/>
              </a:rPr>
              <a:t>YES!!</a:t>
            </a:r>
          </a:p>
          <a:p>
            <a:pPr marL="0" indent="0" eaLnBrk="1" fontAlgn="auto" hangingPunct="1">
              <a:spcAft>
                <a:spcPts val="0"/>
              </a:spcAft>
              <a:buFont typeface="Wingdings" pitchFamily="2" charset="2"/>
              <a:buNone/>
              <a:defRPr/>
            </a:pPr>
            <a:r>
              <a:rPr lang="en-US" sz="2400" dirty="0">
                <a:latin typeface="Arial Narrow" panose="020B0606020202030204" pitchFamily="34" charset="0"/>
                <a:cs typeface="Calibri" panose="020F0502020204030204" pitchFamily="34" charset="0"/>
              </a:rPr>
              <a:t>We actually prefer for someone to come to us to get set up and pre-qualified BEFORE they have an urgent bond need. It makes the process easier for everyone. </a:t>
            </a:r>
          </a:p>
          <a:p>
            <a:pPr marL="0" indent="0" eaLnBrk="1" fontAlgn="auto" hangingPunct="1">
              <a:spcAft>
                <a:spcPts val="0"/>
              </a:spcAft>
              <a:buFont typeface="Wingdings" pitchFamily="2" charset="2"/>
              <a:buNone/>
              <a:defRPr/>
            </a:pPr>
            <a:endParaRPr lang="en-US" sz="1000" dirty="0">
              <a:latin typeface="Arial Narrow" panose="020B0606020202030204" pitchFamily="34" charset="0"/>
              <a:cs typeface="Calibri" panose="020F0502020204030204" pitchFamily="34" charset="0"/>
            </a:endParaRPr>
          </a:p>
          <a:p>
            <a:pPr marL="274320" indent="-274320" eaLnBrk="1" fontAlgn="auto" hangingPunct="1">
              <a:spcAft>
                <a:spcPts val="0"/>
              </a:spcAft>
              <a:buClr>
                <a:srgbClr val="C00000"/>
              </a:buClr>
              <a:buFont typeface="Arial" pitchFamily="34" charset="0"/>
              <a:buChar char="•"/>
              <a:defRPr/>
            </a:pPr>
            <a:r>
              <a:rPr lang="en-US" sz="2000" dirty="0">
                <a:latin typeface="Arial Narrow" panose="020B0606020202030204" pitchFamily="34" charset="0"/>
                <a:cs typeface="Calibri" panose="020F0502020204030204" pitchFamily="34" charset="0"/>
              </a:rPr>
              <a:t>It’s Free!</a:t>
            </a:r>
          </a:p>
          <a:p>
            <a:pPr marL="274320" indent="-274320" eaLnBrk="1" fontAlgn="auto" hangingPunct="1">
              <a:spcAft>
                <a:spcPts val="0"/>
              </a:spcAft>
              <a:buClr>
                <a:srgbClr val="C00000"/>
              </a:buClr>
              <a:buFont typeface="Arial" pitchFamily="34" charset="0"/>
              <a:buChar char="•"/>
              <a:defRPr/>
            </a:pPr>
            <a:r>
              <a:rPr lang="en-US" sz="2000" dirty="0">
                <a:latin typeface="Arial Narrow" panose="020B0606020202030204" pitchFamily="34" charset="0"/>
                <a:cs typeface="Calibri" panose="020F0502020204030204" pitchFamily="34" charset="0"/>
              </a:rPr>
              <a:t>Once you are set up, we can provide you with free </a:t>
            </a:r>
            <a:r>
              <a:rPr lang="en-US" sz="2000" dirty="0" err="1">
                <a:latin typeface="Arial Narrow" panose="020B0606020202030204" pitchFamily="34" charset="0"/>
                <a:cs typeface="Calibri" panose="020F0502020204030204" pitchFamily="34" charset="0"/>
              </a:rPr>
              <a:t>bondability</a:t>
            </a:r>
            <a:r>
              <a:rPr lang="en-US" sz="2000" dirty="0">
                <a:latin typeface="Arial Narrow" panose="020B0606020202030204" pitchFamily="34" charset="0"/>
                <a:cs typeface="Calibri" panose="020F0502020204030204" pitchFamily="34" charset="0"/>
              </a:rPr>
              <a:t> letters for marketing or job pre-qualifications.</a:t>
            </a:r>
          </a:p>
          <a:p>
            <a:pPr marL="274320" indent="-274320" eaLnBrk="1" fontAlgn="auto" hangingPunct="1">
              <a:spcAft>
                <a:spcPts val="0"/>
              </a:spcAft>
              <a:buClr>
                <a:srgbClr val="C00000"/>
              </a:buClr>
              <a:buFont typeface="Arial" pitchFamily="34" charset="0"/>
              <a:buChar char="•"/>
              <a:defRPr/>
            </a:pPr>
            <a:r>
              <a:rPr lang="en-US" sz="2000" dirty="0">
                <a:latin typeface="Arial Narrow" panose="020B0606020202030204" pitchFamily="34" charset="0"/>
                <a:cs typeface="Calibri" panose="020F0502020204030204" pitchFamily="34" charset="0"/>
              </a:rPr>
              <a:t>Better to know </a:t>
            </a:r>
            <a:r>
              <a:rPr lang="en-US" sz="2000" i="1" dirty="0">
                <a:latin typeface="Arial Narrow" panose="020B0606020202030204" pitchFamily="34" charset="0"/>
                <a:cs typeface="Calibri" panose="020F0502020204030204" pitchFamily="34" charset="0"/>
              </a:rPr>
              <a:t>if</a:t>
            </a:r>
            <a:r>
              <a:rPr lang="en-US" sz="2000" dirty="0">
                <a:latin typeface="Arial Narrow" panose="020B0606020202030204" pitchFamily="34" charset="0"/>
                <a:cs typeface="Calibri" panose="020F0502020204030204" pitchFamily="34" charset="0"/>
              </a:rPr>
              <a:t> you qualify and </a:t>
            </a:r>
            <a:r>
              <a:rPr lang="en-US" sz="2000" i="1" dirty="0">
                <a:latin typeface="Arial Narrow" panose="020B0606020202030204" pitchFamily="34" charset="0"/>
                <a:cs typeface="Calibri" panose="020F0502020204030204" pitchFamily="34" charset="0"/>
              </a:rPr>
              <a:t>what</a:t>
            </a:r>
            <a:r>
              <a:rPr lang="en-US" sz="2000" dirty="0">
                <a:latin typeface="Arial Narrow" panose="020B0606020202030204" pitchFamily="34" charset="0"/>
                <a:cs typeface="Calibri" panose="020F0502020204030204" pitchFamily="34" charset="0"/>
              </a:rPr>
              <a:t> you qualify for </a:t>
            </a:r>
            <a:r>
              <a:rPr lang="en-US" sz="2000" b="1" dirty="0">
                <a:latin typeface="Arial Narrow" panose="020B0606020202030204" pitchFamily="34" charset="0"/>
                <a:cs typeface="Calibri" panose="020F0502020204030204" pitchFamily="34" charset="0"/>
              </a:rPr>
              <a:t>before</a:t>
            </a:r>
            <a:r>
              <a:rPr lang="en-US" sz="2000" dirty="0">
                <a:latin typeface="Arial Narrow" panose="020B0606020202030204" pitchFamily="34" charset="0"/>
                <a:cs typeface="Calibri" panose="020F0502020204030204" pitchFamily="34" charset="0"/>
              </a:rPr>
              <a:t> you bid on a job.</a:t>
            </a:r>
          </a:p>
          <a:p>
            <a:pPr marL="274320" indent="-274320" eaLnBrk="1" fontAlgn="auto" hangingPunct="1">
              <a:spcAft>
                <a:spcPts val="0"/>
              </a:spcAft>
              <a:buClr>
                <a:srgbClr val="C00000"/>
              </a:buClr>
              <a:buFont typeface="Arial" pitchFamily="34" charset="0"/>
              <a:buChar char="•"/>
              <a:defRPr/>
            </a:pPr>
            <a:r>
              <a:rPr lang="en-US" sz="2000" dirty="0">
                <a:latin typeface="Arial Narrow" panose="020B0606020202030204" pitchFamily="34" charset="0"/>
                <a:cs typeface="Calibri" panose="020F0502020204030204" pitchFamily="34" charset="0"/>
              </a:rPr>
              <a:t>We try to make it as easy and streamlined as possible. We are more than happy to come out to help fill out forms, etc.</a:t>
            </a:r>
          </a:p>
          <a:p>
            <a:pPr marL="274320" indent="-274320" eaLnBrk="1" fontAlgn="auto" hangingPunct="1">
              <a:spcAft>
                <a:spcPts val="0"/>
              </a:spcAft>
              <a:buFont typeface="Arial" pitchFamily="34" charset="0"/>
              <a:buChar char="•"/>
              <a:defRPr/>
            </a:pPr>
            <a:endParaRPr lang="en-US" sz="2000" dirty="0">
              <a:latin typeface="Arial Narrow" panose="020B0606020202030204" pitchFamily="34" charset="0"/>
            </a:endParaRPr>
          </a:p>
          <a:p>
            <a:pPr marL="274320" indent="-274320" eaLnBrk="1" fontAlgn="auto" hangingPunct="1">
              <a:spcAft>
                <a:spcPts val="0"/>
              </a:spcAft>
              <a:buFont typeface="Arial" pitchFamily="34" charset="0"/>
              <a:buChar char="•"/>
              <a:defRPr/>
            </a:pPr>
            <a:endParaRPr lang="en-US" sz="2800" dirty="0"/>
          </a:p>
        </p:txBody>
      </p:sp>
      <p:pic>
        <p:nvPicPr>
          <p:cNvPr id="43012" name="Picture 3">
            <a:extLst>
              <a:ext uri="{FF2B5EF4-FFF2-40B4-BE49-F238E27FC236}">
                <a16:creationId xmlns:a16="http://schemas.microsoft.com/office/drawing/2014/main" id="{8FE5CDBA-FB3C-6453-1040-4B9B05B3B15A}"/>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a:extLst>
              <a:ext uri="{FF2B5EF4-FFF2-40B4-BE49-F238E27FC236}">
                <a16:creationId xmlns:a16="http://schemas.microsoft.com/office/drawing/2014/main" id="{972D17DD-0C07-727A-4DB4-46447E6DA467}"/>
              </a:ext>
            </a:extLst>
          </p:cNvPr>
          <p:cNvSpPr>
            <a:spLocks noGrp="1"/>
          </p:cNvSpPr>
          <p:nvPr>
            <p:ph type="title"/>
          </p:nvPr>
        </p:nvSpPr>
        <p:spPr>
          <a:xfrm>
            <a:off x="271463" y="76200"/>
            <a:ext cx="8534400" cy="758825"/>
          </a:xfrm>
        </p:spPr>
        <p:txBody>
          <a:bodyPr/>
          <a:lstStyle/>
          <a:p>
            <a:r>
              <a:rPr lang="en-US" altLang="en-US" b="1">
                <a:solidFill>
                  <a:srgbClr val="002060"/>
                </a:solidFill>
                <a:latin typeface="Arial Narrow" panose="020B0606020202030204" pitchFamily="34" charset="0"/>
                <a:cs typeface="Calibri" panose="020F0502020204030204" pitchFamily="34" charset="0"/>
              </a:rPr>
              <a:t>Questions? </a:t>
            </a:r>
          </a:p>
        </p:txBody>
      </p:sp>
      <p:sp>
        <p:nvSpPr>
          <p:cNvPr id="44035" name="Content Placeholder 2">
            <a:extLst>
              <a:ext uri="{FF2B5EF4-FFF2-40B4-BE49-F238E27FC236}">
                <a16:creationId xmlns:a16="http://schemas.microsoft.com/office/drawing/2014/main" id="{CE600FE3-374D-6068-51AA-4D4675C6AABF}"/>
              </a:ext>
            </a:extLst>
          </p:cNvPr>
          <p:cNvSpPr>
            <a:spLocks noGrp="1"/>
          </p:cNvSpPr>
          <p:nvPr>
            <p:ph sz="quarter" idx="1"/>
          </p:nvPr>
        </p:nvSpPr>
        <p:spPr>
          <a:xfrm>
            <a:off x="301625" y="1527175"/>
            <a:ext cx="8504238" cy="4572000"/>
          </a:xfrm>
        </p:spPr>
        <p:txBody>
          <a:bodyPr/>
          <a:lstStyle/>
          <a:p>
            <a:pPr marL="0" indent="0" algn="ctr">
              <a:buFont typeface="Wingdings 2" panose="05020102010507070707" pitchFamily="18" charset="2"/>
              <a:buNone/>
            </a:pPr>
            <a:endParaRPr lang="en-US" altLang="en-US" sz="800" b="1">
              <a:latin typeface="Calibri" panose="020F0502020204030204" pitchFamily="34" charset="0"/>
              <a:cs typeface="Calibri" panose="020F0502020204030204" pitchFamily="34" charset="0"/>
            </a:endParaRPr>
          </a:p>
          <a:p>
            <a:pPr marL="0" indent="0" algn="ctr">
              <a:buFont typeface="Wingdings 2" panose="05020102010507070707" pitchFamily="18" charset="2"/>
              <a:buNone/>
            </a:pPr>
            <a:r>
              <a:rPr lang="en-US" altLang="en-US" sz="3200">
                <a:latin typeface="Arial Narrow" panose="020B0606020202030204" pitchFamily="34" charset="0"/>
                <a:cs typeface="Calibri" panose="020F0502020204030204" pitchFamily="34" charset="0"/>
              </a:rPr>
              <a:t>Cheryl Foley</a:t>
            </a:r>
          </a:p>
          <a:p>
            <a:pPr marL="0" indent="0" algn="ctr">
              <a:buFont typeface="Wingdings 2" panose="05020102010507070707" pitchFamily="18" charset="2"/>
              <a:buNone/>
            </a:pPr>
            <a:r>
              <a:rPr lang="en-US" altLang="en-US" sz="3200">
                <a:latin typeface="Arial Narrow" panose="020B0606020202030204" pitchFamily="34" charset="0"/>
                <a:cs typeface="Calibri" panose="020F0502020204030204" pitchFamily="34" charset="0"/>
              </a:rPr>
              <a:t>Florida Surety Bonds</a:t>
            </a: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endParaRPr lang="en-US" altLang="en-US">
              <a:latin typeface="Arial Narrow" panose="020B0606020202030204" pitchFamily="34" charset="0"/>
              <a:cs typeface="Calibri" panose="020F0502020204030204" pitchFamily="34" charset="0"/>
            </a:endParaRPr>
          </a:p>
          <a:p>
            <a:pPr marL="0" indent="0">
              <a:buFont typeface="Wingdings 2" panose="05020102010507070707" pitchFamily="18" charset="2"/>
              <a:buNone/>
            </a:pPr>
            <a:r>
              <a:rPr lang="en-US" altLang="en-US" sz="2400">
                <a:latin typeface="Arial Narrow" panose="020B0606020202030204" pitchFamily="34" charset="0"/>
                <a:cs typeface="Calibri" panose="020F0502020204030204" pitchFamily="34" charset="0"/>
              </a:rPr>
              <a:t>    Email: </a:t>
            </a:r>
            <a:r>
              <a:rPr lang="en-US" altLang="en-US" sz="2400">
                <a:latin typeface="Arial Narrow" panose="020B0606020202030204" pitchFamily="34" charset="0"/>
                <a:cs typeface="Calibri" panose="020F0502020204030204" pitchFamily="34" charset="0"/>
                <a:hlinkClick r:id="rId2"/>
              </a:rPr>
              <a:t>Cheryl@FloridaSuretyBonds.com</a:t>
            </a:r>
            <a:r>
              <a:rPr lang="en-US" altLang="en-US" sz="2400">
                <a:latin typeface="Arial Narrow" panose="020B0606020202030204" pitchFamily="34" charset="0"/>
                <a:cs typeface="Calibri" panose="020F0502020204030204" pitchFamily="34" charset="0"/>
              </a:rPr>
              <a:t> </a:t>
            </a:r>
            <a:r>
              <a:rPr lang="en-US" altLang="en-US" sz="2400">
                <a:latin typeface="Arial Narrow" panose="020B0606020202030204" pitchFamily="34" charset="0"/>
                <a:cs typeface="Calibri" panose="020F0502020204030204" pitchFamily="34" charset="0"/>
                <a:sym typeface="Wingdings" panose="05000000000000000000" pitchFamily="2" charset="2"/>
              </a:rPr>
              <a:t></a:t>
            </a:r>
            <a:r>
              <a:rPr lang="en-US" altLang="en-US" sz="2400">
                <a:latin typeface="Arial Narrow" panose="020B0606020202030204" pitchFamily="34" charset="0"/>
                <a:cs typeface="Calibri" panose="020F0502020204030204" pitchFamily="34" charset="0"/>
              </a:rPr>
              <a:t> Phone: 407-478-6840</a:t>
            </a:r>
          </a:p>
        </p:txBody>
      </p:sp>
      <p:pic>
        <p:nvPicPr>
          <p:cNvPr id="44036" name="Picture 3">
            <a:extLst>
              <a:ext uri="{FF2B5EF4-FFF2-40B4-BE49-F238E27FC236}">
                <a16:creationId xmlns:a16="http://schemas.microsoft.com/office/drawing/2014/main" id="{292816C1-00FE-5BB9-871C-F50F0CF3EC1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98438" y="265113"/>
            <a:ext cx="178435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7" name="Picture 3" descr="A person smiling at the camera&#10;&#10;Description automatically generated">
            <a:extLst>
              <a:ext uri="{FF2B5EF4-FFF2-40B4-BE49-F238E27FC236}">
                <a16:creationId xmlns:a16="http://schemas.microsoft.com/office/drawing/2014/main" id="{A291F9CA-82E7-1DB8-6F4C-7142EC7B29F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3800" y="3276600"/>
            <a:ext cx="1524000"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en-US" dirty="0"/>
              <a:t>Insurance Requirements for all Contractors Performing Services for the County</a:t>
            </a:r>
          </a:p>
          <a:p>
            <a:pPr marL="0" indent="0" eaLnBrk="1" fontAlgn="auto" hangingPunct="1">
              <a:spcAft>
                <a:spcPts val="0"/>
              </a:spcAft>
              <a:buFont typeface="Arial" panose="020B0604020202020204" pitchFamily="34" charset="0"/>
              <a:buNone/>
              <a:defRPr/>
            </a:pPr>
            <a:endParaRPr lang="en-US" dirty="0"/>
          </a:p>
          <a:p>
            <a:pPr marL="0" indent="0" eaLnBrk="1" fontAlgn="auto" hangingPunct="1">
              <a:spcAft>
                <a:spcPts val="0"/>
              </a:spcAft>
              <a:buFont typeface="Arial" panose="020B0604020202020204" pitchFamily="34" charset="0"/>
              <a:buNone/>
              <a:defRPr/>
            </a:pPr>
            <a:r>
              <a:rPr lang="en-US" dirty="0"/>
              <a:t>Basic Coverage Requirements:</a:t>
            </a:r>
          </a:p>
          <a:p>
            <a:pPr eaLnBrk="1" fontAlgn="auto" hangingPunct="1">
              <a:lnSpc>
                <a:spcPct val="200000"/>
              </a:lnSpc>
              <a:spcAft>
                <a:spcPts val="0"/>
              </a:spcAft>
              <a:buFont typeface="Arial" panose="020B0604020202020204" pitchFamily="34" charset="0"/>
              <a:buChar char="•"/>
              <a:defRPr/>
            </a:pPr>
            <a:r>
              <a:rPr lang="en-US" sz="2600" dirty="0"/>
              <a:t>Commercial General Liability (CGL)</a:t>
            </a:r>
          </a:p>
          <a:p>
            <a:pPr eaLnBrk="1" fontAlgn="auto" hangingPunct="1">
              <a:lnSpc>
                <a:spcPct val="200000"/>
              </a:lnSpc>
              <a:spcAft>
                <a:spcPts val="0"/>
              </a:spcAft>
              <a:buFont typeface="Arial" panose="020B0604020202020204" pitchFamily="34" charset="0"/>
              <a:buChar char="•"/>
              <a:defRPr/>
            </a:pPr>
            <a:r>
              <a:rPr lang="en-US" sz="2600" dirty="0"/>
              <a:t>Business Auto Liability (BAL)</a:t>
            </a:r>
          </a:p>
          <a:p>
            <a:pPr eaLnBrk="1" fontAlgn="auto" hangingPunct="1">
              <a:lnSpc>
                <a:spcPct val="200000"/>
              </a:lnSpc>
              <a:spcAft>
                <a:spcPts val="0"/>
              </a:spcAft>
              <a:buFont typeface="Arial" panose="020B0604020202020204" pitchFamily="34" charset="0"/>
              <a:buChar char="•"/>
              <a:defRPr/>
            </a:pPr>
            <a:r>
              <a:rPr lang="en-US" sz="2600" dirty="0"/>
              <a:t>Workers’ Compensation &amp; Employers’ Liability (WC &amp; EL)</a:t>
            </a:r>
          </a:p>
        </p:txBody>
      </p:sp>
      <p:pic>
        <p:nvPicPr>
          <p:cNvPr id="307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pPr eaLnBrk="1" hangingPunct="1"/>
            <a:r>
              <a:rPr lang="en-US" altLang="en-US">
                <a:solidFill>
                  <a:schemeClr val="bg1"/>
                </a:solidFill>
              </a:rPr>
              <a:t>P</a:t>
            </a:r>
          </a:p>
        </p:txBody>
      </p:sp>
      <p:sp>
        <p:nvSpPr>
          <p:cNvPr id="4099" name="Content Placeholder 2"/>
          <p:cNvSpPr>
            <a:spLocks noGrp="1"/>
          </p:cNvSpPr>
          <p:nvPr>
            <p:ph idx="1"/>
          </p:nvPr>
        </p:nvSpPr>
        <p:spPr/>
        <p:txBody>
          <a:bodyPr/>
          <a:lstStyle/>
          <a:p>
            <a:pPr marL="0" indent="0" eaLnBrk="1" hangingPunct="1">
              <a:buFont typeface="Arial" charset="0"/>
              <a:buNone/>
            </a:pPr>
            <a:r>
              <a:rPr lang="en-US" altLang="en-US" sz="2400" dirty="0"/>
              <a:t>Basic Coverage Requirements:</a:t>
            </a:r>
          </a:p>
          <a:p>
            <a:pPr marL="0" indent="0" eaLnBrk="1" hangingPunct="1">
              <a:buFont typeface="Arial" charset="0"/>
              <a:buNone/>
            </a:pPr>
            <a:r>
              <a:rPr lang="en-US" altLang="en-US" sz="2400" dirty="0"/>
              <a:t>Commercial General Liability (CGL):</a:t>
            </a:r>
          </a:p>
          <a:p>
            <a:pPr lvl="2" eaLnBrk="1" hangingPunct="1">
              <a:lnSpc>
                <a:spcPct val="150000"/>
              </a:lnSpc>
            </a:pPr>
            <a:r>
              <a:rPr lang="en-US" altLang="en-US" dirty="0"/>
              <a:t>	Occurrence Basis</a:t>
            </a:r>
          </a:p>
          <a:p>
            <a:pPr lvl="2" eaLnBrk="1" hangingPunct="1">
              <a:lnSpc>
                <a:spcPct val="150000"/>
              </a:lnSpc>
            </a:pPr>
            <a:r>
              <a:rPr lang="en-US" altLang="en-US" dirty="0"/>
              <a:t>	AM Best Rated Carriers (A- VIII or better)</a:t>
            </a:r>
          </a:p>
          <a:p>
            <a:pPr lvl="2" eaLnBrk="1" hangingPunct="1">
              <a:lnSpc>
                <a:spcPct val="150000"/>
              </a:lnSpc>
            </a:pPr>
            <a:r>
              <a:rPr lang="en-US" altLang="en-US" dirty="0"/>
              <a:t>	Primary and Non-Contributory</a:t>
            </a:r>
          </a:p>
          <a:p>
            <a:pPr lvl="2" eaLnBrk="1" hangingPunct="1">
              <a:lnSpc>
                <a:spcPct val="150000"/>
              </a:lnSpc>
            </a:pPr>
            <a:r>
              <a:rPr lang="en-US" altLang="en-US" dirty="0"/>
              <a:t>          Additional Insured Endorsements</a:t>
            </a:r>
          </a:p>
          <a:p>
            <a:pPr lvl="2" eaLnBrk="1" hangingPunct="1">
              <a:lnSpc>
                <a:spcPct val="150000"/>
              </a:lnSpc>
            </a:pPr>
            <a:r>
              <a:rPr lang="en-US" altLang="en-US" dirty="0"/>
              <a:t>	Waiver of Subrogation Endorsements</a:t>
            </a:r>
          </a:p>
        </p:txBody>
      </p:sp>
      <p:pic>
        <p:nvPicPr>
          <p:cNvPr id="410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Autofit/>
          </a:bodyPr>
          <a:lstStyle/>
          <a:p>
            <a:pPr marL="0" indent="0" eaLnBrk="1" fontAlgn="auto" hangingPunct="1">
              <a:spcAft>
                <a:spcPts val="0"/>
              </a:spcAft>
              <a:buFont typeface="Arial" panose="020B0604020202020204" pitchFamily="34" charset="0"/>
              <a:buNone/>
              <a:defRPr/>
            </a:pPr>
            <a:r>
              <a:rPr lang="en-US" sz="2400" dirty="0"/>
              <a:t>Basic Coverage Requirements:</a:t>
            </a:r>
          </a:p>
          <a:p>
            <a:pPr marL="0" indent="0" eaLnBrk="1" fontAlgn="auto" hangingPunct="1">
              <a:spcAft>
                <a:spcPts val="0"/>
              </a:spcAft>
              <a:buFont typeface="Arial" panose="020B0604020202020204" pitchFamily="34" charset="0"/>
              <a:buNone/>
              <a:defRPr/>
            </a:pPr>
            <a:endParaRPr lang="en-US" sz="2400" dirty="0"/>
          </a:p>
          <a:p>
            <a:pPr marL="0" indent="0" eaLnBrk="1" fontAlgn="auto" hangingPunct="1">
              <a:spcAft>
                <a:spcPts val="0"/>
              </a:spcAft>
              <a:buFont typeface="Arial" panose="020B0604020202020204" pitchFamily="34" charset="0"/>
              <a:buNone/>
              <a:defRPr/>
            </a:pPr>
            <a:r>
              <a:rPr lang="en-US" sz="2400" dirty="0"/>
              <a:t>Business Auto Liability (BAL):</a:t>
            </a:r>
          </a:p>
          <a:p>
            <a:pPr lvl="2" eaLnBrk="1" fontAlgn="auto" hangingPunct="1">
              <a:lnSpc>
                <a:spcPct val="200000"/>
              </a:lnSpc>
              <a:spcAft>
                <a:spcPts val="0"/>
              </a:spcAft>
              <a:buFont typeface="Arial" panose="020B0604020202020204" pitchFamily="34" charset="0"/>
              <a:buChar char="•"/>
              <a:defRPr/>
            </a:pPr>
            <a:r>
              <a:rPr lang="en-US" dirty="0"/>
              <a:t>	Occurrence Basis</a:t>
            </a:r>
          </a:p>
          <a:p>
            <a:pPr lvl="2" eaLnBrk="1" fontAlgn="auto" hangingPunct="1">
              <a:lnSpc>
                <a:spcPct val="200000"/>
              </a:lnSpc>
              <a:spcAft>
                <a:spcPts val="0"/>
              </a:spcAft>
              <a:buFont typeface="Arial" panose="020B0604020202020204" pitchFamily="34" charset="0"/>
              <a:buChar char="•"/>
              <a:defRPr/>
            </a:pPr>
            <a:r>
              <a:rPr lang="en-US" dirty="0"/>
              <a:t>	Primary and Non-Contributory</a:t>
            </a:r>
          </a:p>
          <a:p>
            <a:pPr lvl="2" eaLnBrk="1" fontAlgn="auto" hangingPunct="1">
              <a:lnSpc>
                <a:spcPct val="200000"/>
              </a:lnSpc>
              <a:spcAft>
                <a:spcPts val="0"/>
              </a:spcAft>
              <a:buFont typeface="Arial" panose="020B0604020202020204" pitchFamily="34" charset="0"/>
              <a:buChar char="•"/>
              <a:defRPr/>
            </a:pPr>
            <a:r>
              <a:rPr lang="en-US" dirty="0"/>
              <a:t>	Owned, Non-Owned and Hired Vehicles</a:t>
            </a:r>
          </a:p>
          <a:p>
            <a:pPr lvl="2" eaLnBrk="1" fontAlgn="auto" hangingPunct="1">
              <a:lnSpc>
                <a:spcPct val="200000"/>
              </a:lnSpc>
              <a:spcAft>
                <a:spcPts val="0"/>
              </a:spcAft>
              <a:buFont typeface="Arial" panose="020B0604020202020204" pitchFamily="34" charset="0"/>
              <a:buChar char="•"/>
              <a:defRPr/>
            </a:pPr>
            <a:r>
              <a:rPr lang="en-US" dirty="0"/>
              <a:t>	Can be written as part of the CGL policy</a:t>
            </a:r>
          </a:p>
          <a:p>
            <a:pPr lvl="2" eaLnBrk="1" fontAlgn="auto" hangingPunct="1">
              <a:spcAft>
                <a:spcPts val="0"/>
              </a:spcAft>
              <a:buFont typeface="Arial" panose="020B0604020202020204" pitchFamily="34" charset="0"/>
              <a:buChar char="•"/>
              <a:defRPr/>
            </a:pPr>
            <a:endParaRPr lang="en-US" dirty="0"/>
          </a:p>
          <a:p>
            <a:pPr marL="0" indent="0" eaLnBrk="1" fontAlgn="auto" hangingPunct="1">
              <a:spcAft>
                <a:spcPts val="0"/>
              </a:spcAft>
              <a:buFont typeface="Arial" panose="020B0604020202020204" pitchFamily="34" charset="0"/>
              <a:buNone/>
              <a:defRPr/>
            </a:pPr>
            <a:r>
              <a:rPr lang="en-US" sz="2400" dirty="0"/>
              <a:t>		</a:t>
            </a:r>
          </a:p>
          <a:p>
            <a:pPr marL="914400" lvl="2" indent="0" eaLnBrk="1" fontAlgn="auto" hangingPunct="1">
              <a:lnSpc>
                <a:spcPct val="150000"/>
              </a:lnSpc>
              <a:spcAft>
                <a:spcPts val="0"/>
              </a:spcAft>
              <a:buFont typeface="Arial" panose="020B0604020202020204" pitchFamily="34" charset="0"/>
              <a:buNone/>
              <a:defRPr/>
            </a:pPr>
            <a:endParaRPr lang="en-US" dirty="0"/>
          </a:p>
        </p:txBody>
      </p:sp>
      <p:pic>
        <p:nvPicPr>
          <p:cNvPr id="512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Autofit/>
          </a:bodyPr>
          <a:lstStyle/>
          <a:p>
            <a:pPr marL="0" indent="0" eaLnBrk="1" fontAlgn="auto" hangingPunct="1">
              <a:spcAft>
                <a:spcPts val="0"/>
              </a:spcAft>
              <a:buFont typeface="Arial" panose="020B0604020202020204" pitchFamily="34" charset="0"/>
              <a:buNone/>
              <a:defRPr/>
            </a:pPr>
            <a:r>
              <a:rPr lang="en-US" sz="2400" dirty="0"/>
              <a:t>Basic Coverage Requirements:</a:t>
            </a:r>
          </a:p>
          <a:p>
            <a:pPr marL="0" indent="0" eaLnBrk="1" fontAlgn="auto" hangingPunct="1">
              <a:spcAft>
                <a:spcPts val="0"/>
              </a:spcAft>
              <a:buFont typeface="Arial" panose="020B0604020202020204" pitchFamily="34" charset="0"/>
              <a:buNone/>
              <a:defRPr/>
            </a:pPr>
            <a:endParaRPr lang="en-US" sz="2400" dirty="0"/>
          </a:p>
          <a:p>
            <a:pPr marL="0" indent="0" eaLnBrk="1" fontAlgn="auto" hangingPunct="1">
              <a:spcAft>
                <a:spcPts val="0"/>
              </a:spcAft>
              <a:buFont typeface="Arial" panose="020B0604020202020204" pitchFamily="34" charset="0"/>
              <a:buNone/>
              <a:defRPr/>
            </a:pPr>
            <a:r>
              <a:rPr lang="en-US" sz="2400" dirty="0"/>
              <a:t>Workers’ Compensation (WC) &amp; Employers’ Liability (EL):</a:t>
            </a:r>
          </a:p>
          <a:p>
            <a:pPr lvl="2" eaLnBrk="1" fontAlgn="auto" hangingPunct="1">
              <a:lnSpc>
                <a:spcPct val="200000"/>
              </a:lnSpc>
              <a:spcAft>
                <a:spcPts val="0"/>
              </a:spcAft>
              <a:buFont typeface="Arial" panose="020B0604020202020204" pitchFamily="34" charset="0"/>
              <a:buChar char="•"/>
              <a:defRPr/>
            </a:pPr>
            <a:r>
              <a:rPr lang="en-US" dirty="0"/>
              <a:t>	Florida Statutory Limits</a:t>
            </a:r>
          </a:p>
          <a:p>
            <a:pPr lvl="2" eaLnBrk="1" fontAlgn="auto" hangingPunct="1">
              <a:lnSpc>
                <a:spcPct val="200000"/>
              </a:lnSpc>
              <a:spcAft>
                <a:spcPts val="0"/>
              </a:spcAft>
              <a:buFont typeface="Arial" panose="020B0604020202020204" pitchFamily="34" charset="0"/>
              <a:buChar char="•"/>
              <a:defRPr/>
            </a:pPr>
            <a:r>
              <a:rPr lang="en-US" dirty="0"/>
              <a:t>	Other States Coverage – Out of State Contractors</a:t>
            </a:r>
          </a:p>
          <a:p>
            <a:pPr lvl="2" eaLnBrk="1" fontAlgn="auto" hangingPunct="1">
              <a:lnSpc>
                <a:spcPct val="200000"/>
              </a:lnSpc>
              <a:spcAft>
                <a:spcPts val="0"/>
              </a:spcAft>
              <a:buFont typeface="Arial" panose="020B0604020202020204" pitchFamily="34" charset="0"/>
              <a:buChar char="•"/>
              <a:defRPr/>
            </a:pPr>
            <a:r>
              <a:rPr lang="en-US" dirty="0"/>
              <a:t>	Waiver of Subrogation Endorsement</a:t>
            </a:r>
          </a:p>
          <a:p>
            <a:pPr lvl="2" eaLnBrk="1" fontAlgn="auto" hangingPunct="1">
              <a:lnSpc>
                <a:spcPct val="200000"/>
              </a:lnSpc>
              <a:spcAft>
                <a:spcPts val="0"/>
              </a:spcAft>
              <a:buFont typeface="Arial" panose="020B0604020202020204" pitchFamily="34" charset="0"/>
              <a:buChar char="•"/>
              <a:defRPr/>
            </a:pPr>
            <a:r>
              <a:rPr lang="en-US" dirty="0"/>
              <a:t>	Leased Employee Arrangement with Review</a:t>
            </a:r>
          </a:p>
          <a:p>
            <a:pPr lvl="2" eaLnBrk="1" fontAlgn="auto" hangingPunct="1">
              <a:spcAft>
                <a:spcPts val="0"/>
              </a:spcAft>
              <a:buFont typeface="Arial" panose="020B0604020202020204" pitchFamily="34" charset="0"/>
              <a:buChar char="•"/>
              <a:defRPr/>
            </a:pPr>
            <a:endParaRPr lang="en-US" dirty="0"/>
          </a:p>
          <a:p>
            <a:pPr marL="0" indent="0" eaLnBrk="1" fontAlgn="auto" hangingPunct="1">
              <a:spcAft>
                <a:spcPts val="0"/>
              </a:spcAft>
              <a:buFont typeface="Arial" panose="020B0604020202020204" pitchFamily="34" charset="0"/>
              <a:buNone/>
              <a:defRPr/>
            </a:pPr>
            <a:r>
              <a:rPr lang="en-US" sz="2400" dirty="0"/>
              <a:t>		</a:t>
            </a:r>
          </a:p>
          <a:p>
            <a:pPr marL="914400" lvl="2" indent="0" eaLnBrk="1" fontAlgn="auto" hangingPunct="1">
              <a:lnSpc>
                <a:spcPct val="150000"/>
              </a:lnSpc>
              <a:spcAft>
                <a:spcPts val="0"/>
              </a:spcAft>
              <a:buFont typeface="Arial" panose="020B0604020202020204" pitchFamily="34" charset="0"/>
              <a:buNone/>
              <a:defRPr/>
            </a:pPr>
            <a:endParaRPr lang="en-US" dirty="0"/>
          </a:p>
        </p:txBody>
      </p:sp>
      <p:pic>
        <p:nvPicPr>
          <p:cNvPr id="614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a:xfrm>
            <a:off x="457200" y="1843087"/>
            <a:ext cx="8229600" cy="1509713"/>
          </a:xfrm>
        </p:spPr>
        <p:txBody>
          <a:bodyPr rtlCol="0">
            <a:normAutofit fontScale="85000" lnSpcReduction="20000"/>
          </a:bodyPr>
          <a:lstStyle/>
          <a:p>
            <a:pPr marL="0" indent="0" algn="ctr" eaLnBrk="1" fontAlgn="auto" hangingPunct="1">
              <a:spcAft>
                <a:spcPts val="0"/>
              </a:spcAft>
              <a:buFont typeface="Arial" panose="020B0604020202020204" pitchFamily="34" charset="0"/>
              <a:buNone/>
              <a:defRPr/>
            </a:pPr>
            <a:r>
              <a:rPr lang="en-US" sz="3500" dirty="0"/>
              <a:t>Insurance Requirements for all Contractors Performing Services for the County</a:t>
            </a:r>
          </a:p>
          <a:p>
            <a:pPr marL="0" indent="0" eaLnBrk="1" fontAlgn="auto" hangingPunct="1">
              <a:spcAft>
                <a:spcPts val="0"/>
              </a:spcAft>
              <a:buFont typeface="Arial" panose="020B0604020202020204" pitchFamily="34" charset="0"/>
              <a:buNone/>
              <a:defRPr/>
            </a:pPr>
            <a:endParaRPr lang="en-US" sz="2400" dirty="0"/>
          </a:p>
          <a:p>
            <a:pPr marL="0" indent="0" eaLnBrk="1" fontAlgn="auto" hangingPunct="1">
              <a:spcAft>
                <a:spcPts val="0"/>
              </a:spcAft>
              <a:buFont typeface="Arial" panose="020B0604020202020204" pitchFamily="34" charset="0"/>
              <a:buNone/>
              <a:defRPr/>
            </a:pPr>
            <a:r>
              <a:rPr lang="en-US" sz="2400" dirty="0"/>
              <a:t>Additional Coverage Requirements Based on Scope of Services:</a:t>
            </a:r>
          </a:p>
          <a:p>
            <a:pPr marL="0" indent="0" eaLnBrk="1" fontAlgn="auto" hangingPunct="1">
              <a:spcAft>
                <a:spcPts val="0"/>
              </a:spcAft>
              <a:buFont typeface="Arial" panose="020B0604020202020204" pitchFamily="34" charset="0"/>
              <a:buNone/>
              <a:defRPr/>
            </a:pPr>
            <a:endParaRPr lang="en-US" sz="2400" dirty="0"/>
          </a:p>
          <a:p>
            <a:pPr eaLnBrk="1" fontAlgn="auto" hangingPunct="1">
              <a:lnSpc>
                <a:spcPct val="200000"/>
              </a:lnSpc>
              <a:spcAft>
                <a:spcPts val="0"/>
              </a:spcAft>
              <a:buFont typeface="Arial" panose="020B0604020202020204" pitchFamily="34" charset="0"/>
              <a:buChar char="•"/>
              <a:defRPr/>
            </a:pPr>
            <a:endParaRPr lang="en-US" sz="2400" dirty="0"/>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extBox 5"/>
          <p:cNvSpPr txBox="1"/>
          <p:nvPr/>
        </p:nvSpPr>
        <p:spPr>
          <a:xfrm>
            <a:off x="400617" y="3566481"/>
            <a:ext cx="8286183" cy="3748719"/>
          </a:xfrm>
          <a:prstGeom prst="rect">
            <a:avLst/>
          </a:prstGeom>
          <a:noFill/>
        </p:spPr>
        <p:txBody>
          <a:bodyPr numCol="2">
            <a:spAutoFit/>
          </a:bodyPr>
          <a:lstStyle/>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Professional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Builders’ Risk</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Fidelity/Employee Dishonesty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Sexual Abuse &amp; Molestation</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Law Enforcement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Liquor Liability</a:t>
            </a:r>
          </a:p>
          <a:p>
            <a:pPr marL="285750" indent="-285750" fontAlgn="auto">
              <a:lnSpc>
                <a:spcPct val="120000"/>
              </a:lnSpc>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lnSpc>
                <a:spcPct val="120000"/>
              </a:lnSpc>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lnSpc>
                <a:spcPct val="120000"/>
              </a:lnSpc>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lnSpc>
                <a:spcPct val="120000"/>
              </a:lnSpc>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lnSpc>
                <a:spcPct val="120000"/>
              </a:lnSpc>
              <a:spcBef>
                <a:spcPts val="0"/>
              </a:spcBef>
              <a:spcAft>
                <a:spcPts val="0"/>
              </a:spcAft>
              <a:buFont typeface="Arial" panose="020B0604020202020204" pitchFamily="34" charset="0"/>
              <a:buChar char="•"/>
              <a:defRPr/>
            </a:pPr>
            <a:endParaRPr lang="en-US" dirty="0">
              <a:latin typeface="+mn-lt"/>
              <a:cs typeface="+mn-cs"/>
            </a:endParaRP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Garage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Pesticide/Herbicide Application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Pollution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Aircraft Liability</a:t>
            </a:r>
          </a:p>
          <a:p>
            <a:pPr marL="285750" indent="-285750" fontAlgn="auto">
              <a:lnSpc>
                <a:spcPct val="120000"/>
              </a:lnSpc>
              <a:spcBef>
                <a:spcPts val="0"/>
              </a:spcBef>
              <a:spcAft>
                <a:spcPts val="0"/>
              </a:spcAft>
              <a:buFont typeface="Arial" panose="020B0604020202020204" pitchFamily="34" charset="0"/>
              <a:buChar char="•"/>
              <a:defRPr/>
            </a:pPr>
            <a:r>
              <a:rPr lang="en-US" dirty="0">
                <a:latin typeface="+mn-lt"/>
                <a:cs typeface="+mn-cs"/>
              </a:rPr>
              <a:t>All-risk Property for Contractor’s Equipment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rmAutofit fontScale="92500"/>
          </a:bodyPr>
          <a:lstStyle/>
          <a:p>
            <a:pPr marL="0" indent="0" algn="ctr" eaLnBrk="1" fontAlgn="auto" hangingPunct="1">
              <a:spcAft>
                <a:spcPts val="0"/>
              </a:spcAft>
              <a:buFont typeface="Arial" panose="020B0604020202020204" pitchFamily="34" charset="0"/>
              <a:buNone/>
              <a:defRPr/>
            </a:pPr>
            <a:r>
              <a:rPr lang="en-US" dirty="0"/>
              <a:t>Surety Bond Requirements for all Contractors Performing Services for the County</a:t>
            </a:r>
          </a:p>
          <a:p>
            <a:pPr eaLnBrk="1" fontAlgn="auto" hangingPunct="1">
              <a:lnSpc>
                <a:spcPct val="200000"/>
              </a:lnSpc>
              <a:spcAft>
                <a:spcPts val="0"/>
              </a:spcAft>
              <a:buFont typeface="Arial" panose="020B0604020202020204" pitchFamily="34" charset="0"/>
              <a:buChar char="•"/>
              <a:defRPr/>
            </a:pPr>
            <a:r>
              <a:rPr lang="en-US" dirty="0"/>
              <a:t>When bid/contract amount exceeds $100,000</a:t>
            </a:r>
          </a:p>
          <a:p>
            <a:pPr lvl="1" eaLnBrk="1" fontAlgn="auto" hangingPunct="1">
              <a:lnSpc>
                <a:spcPct val="200000"/>
              </a:lnSpc>
              <a:spcAft>
                <a:spcPts val="0"/>
              </a:spcAft>
              <a:buFont typeface="Arial" panose="020B0604020202020204" pitchFamily="34" charset="0"/>
              <a:buChar char="–"/>
              <a:defRPr/>
            </a:pPr>
            <a:r>
              <a:rPr lang="en-US" dirty="0"/>
              <a:t>Bid Bond</a:t>
            </a:r>
          </a:p>
          <a:p>
            <a:pPr lvl="1" eaLnBrk="1" fontAlgn="auto" hangingPunct="1">
              <a:lnSpc>
                <a:spcPct val="200000"/>
              </a:lnSpc>
              <a:spcAft>
                <a:spcPts val="0"/>
              </a:spcAft>
              <a:buFont typeface="Arial" panose="020B0604020202020204" pitchFamily="34" charset="0"/>
              <a:buChar char="–"/>
              <a:defRPr/>
            </a:pPr>
            <a:r>
              <a:rPr lang="en-US" dirty="0"/>
              <a:t>Payment Bond</a:t>
            </a:r>
          </a:p>
          <a:p>
            <a:pPr lvl="1" eaLnBrk="1" fontAlgn="auto" hangingPunct="1">
              <a:lnSpc>
                <a:spcPct val="200000"/>
              </a:lnSpc>
              <a:spcAft>
                <a:spcPts val="0"/>
              </a:spcAft>
              <a:buFont typeface="Arial" panose="020B0604020202020204" pitchFamily="34" charset="0"/>
              <a:buChar char="–"/>
              <a:defRPr/>
            </a:pPr>
            <a:r>
              <a:rPr lang="en-US" dirty="0"/>
              <a:t>Performance Bond</a:t>
            </a:r>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a:solidFill>
                  <a:schemeClr val="bg1"/>
                </a:solidFill>
              </a:rPr>
              <a:t>P</a:t>
            </a:r>
          </a:p>
        </p:txBody>
      </p:sp>
      <p:sp>
        <p:nvSpPr>
          <p:cNvPr id="3" name="Content Placeholder 2"/>
          <p:cNvSpPr>
            <a:spLocks noGrp="1"/>
          </p:cNvSpPr>
          <p:nvPr>
            <p:ph idx="1"/>
          </p:nvPr>
        </p:nvSpPr>
        <p:spPr/>
        <p:txBody>
          <a:bodyPr rtlCol="0">
            <a:normAutofit/>
          </a:bodyPr>
          <a:lstStyle/>
          <a:p>
            <a:pPr marL="0" indent="0" algn="ctr" eaLnBrk="1" fontAlgn="auto" hangingPunct="1">
              <a:spcAft>
                <a:spcPts val="0"/>
              </a:spcAft>
              <a:buFont typeface="Arial" panose="020B0604020202020204" pitchFamily="34" charset="0"/>
              <a:buNone/>
              <a:defRPr/>
            </a:pPr>
            <a:r>
              <a:rPr lang="en-US" sz="2600" b="1" i="0" u="none" strike="noStrike" baseline="0" dirty="0">
                <a:solidFill>
                  <a:srgbClr val="000000"/>
                </a:solidFill>
                <a:latin typeface="Arial" panose="020B0604020202020204" pitchFamily="34" charset="0"/>
              </a:rPr>
              <a:t>QUALIFICATIONS OF SURETY COMPANIES: </a:t>
            </a:r>
          </a:p>
          <a:p>
            <a:pPr marL="0" indent="0" algn="ctr" eaLnBrk="1" fontAlgn="auto" hangingPunct="1">
              <a:spcAft>
                <a:spcPts val="0"/>
              </a:spcAft>
              <a:buFont typeface="Arial" panose="020B0604020202020204" pitchFamily="34" charset="0"/>
              <a:buNone/>
              <a:defRPr/>
            </a:pPr>
            <a:endParaRPr lang="en-US" sz="1800" b="0" i="0" u="none" strike="noStrike" baseline="0" dirty="0">
              <a:solidFill>
                <a:srgbClr val="000000"/>
              </a:solidFill>
              <a:latin typeface="Arial" panose="020B0604020202020204" pitchFamily="34" charset="0"/>
            </a:endParaRPr>
          </a:p>
          <a:p>
            <a:r>
              <a:rPr lang="en-US" sz="1800" b="0" i="0" u="none" strike="noStrike" baseline="0" dirty="0">
                <a:solidFill>
                  <a:srgbClr val="000000"/>
                </a:solidFill>
                <a:latin typeface="Arial" panose="020B0604020202020204" pitchFamily="34" charset="0"/>
              </a:rPr>
              <a:t>Surety must be authorized to do business in the State of Florida and shall comply with the provisions of Florida Statute 255.05. </a:t>
            </a:r>
          </a:p>
          <a:p>
            <a:r>
              <a:rPr lang="en-US" sz="1800" b="0" i="0" u="none" strike="noStrike" baseline="0" dirty="0">
                <a:solidFill>
                  <a:srgbClr val="000000"/>
                </a:solidFill>
                <a:latin typeface="Arial" panose="020B0604020202020204" pitchFamily="34" charset="0"/>
              </a:rPr>
              <a:t>Surety must be listed on the U.S. Department of Treasury Fiscal Service, Bureau of Government Financial Operations, Federal Register, Part V, latest revision.</a:t>
            </a:r>
          </a:p>
          <a:p>
            <a:r>
              <a:rPr lang="en-US" sz="1800" b="0" i="0" u="none" strike="noStrike" baseline="0" dirty="0">
                <a:solidFill>
                  <a:srgbClr val="000000"/>
                </a:solidFill>
                <a:latin typeface="Arial" panose="020B0604020202020204" pitchFamily="34" charset="0"/>
              </a:rPr>
              <a:t>All bonds shall be originals and issued or countersigned by a producing agent with satisfactory evidence of the authority of the person or persons executing such bond shall be submitted with the bond. </a:t>
            </a:r>
          </a:p>
          <a:p>
            <a:r>
              <a:rPr lang="en-US" sz="1800" b="0" i="0" u="none" strike="noStrike" baseline="0" dirty="0">
                <a:solidFill>
                  <a:srgbClr val="000000"/>
                </a:solidFill>
                <a:latin typeface="Arial" panose="020B0604020202020204" pitchFamily="34" charset="0"/>
              </a:rPr>
              <a:t>Attorneys-in-fact who sign bonds or other Surety instruments must attach with each bond or Surety instrument a signed, certified and effectively dated copy of their power of attorney. Agents of Surety companies must list their name, address and telephone number on all bonds. </a:t>
            </a:r>
          </a:p>
          <a:p>
            <a:pPr marL="0" indent="0">
              <a:buNone/>
            </a:pPr>
            <a:endParaRPr lang="en-US" sz="1800" b="0" i="0" u="none" strike="noStrike" baseline="0" dirty="0">
              <a:solidFill>
                <a:srgbClr val="000000"/>
              </a:solidFill>
              <a:latin typeface="Arial" panose="020B0604020202020204" pitchFamily="34" charset="0"/>
            </a:endParaRPr>
          </a:p>
          <a:p>
            <a:pPr marL="0" indent="0" eaLnBrk="1" fontAlgn="auto" hangingPunct="1">
              <a:lnSpc>
                <a:spcPct val="200000"/>
              </a:lnSpc>
              <a:spcAft>
                <a:spcPts val="0"/>
              </a:spcAft>
              <a:buNone/>
              <a:defRPr/>
            </a:pPr>
            <a:endParaRPr lang="en-US" sz="2800" dirty="0"/>
          </a:p>
        </p:txBody>
      </p:sp>
      <p:pic>
        <p:nvPicPr>
          <p:cNvPr id="1024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0050" y="285750"/>
            <a:ext cx="3486150" cy="1085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4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76200"/>
            <a:ext cx="2743200" cy="1235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8047752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502</TotalTime>
  <Words>1744</Words>
  <Application>Microsoft Office PowerPoint</Application>
  <PresentationFormat>On-screen Show (4:3)</PresentationFormat>
  <Paragraphs>249</Paragraphs>
  <Slides>28</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Arial</vt:lpstr>
      <vt:lpstr>Arial Narrow</vt:lpstr>
      <vt:lpstr>Arial Rounded MT Bold</vt:lpstr>
      <vt:lpstr>Calibri</vt:lpstr>
      <vt:lpstr>Georgia</vt:lpstr>
      <vt:lpstr>Tahoma</vt:lpstr>
      <vt:lpstr>Wingdings</vt:lpstr>
      <vt:lpstr>Wingdings 2</vt:lpstr>
      <vt:lpstr>Office Theme</vt:lpstr>
      <vt:lpstr>Doing Business with Orange County Government Insurance &amp; Bonding</vt:lpstr>
      <vt:lpstr>PowerPoint Presentation</vt:lpstr>
      <vt:lpstr>P</vt:lpstr>
      <vt:lpstr>P</vt:lpstr>
      <vt:lpstr>P</vt:lpstr>
      <vt:lpstr>P</vt:lpstr>
      <vt:lpstr>P</vt:lpstr>
      <vt:lpstr>P</vt:lpstr>
      <vt:lpstr>P</vt:lpstr>
      <vt:lpstr>P</vt:lpstr>
      <vt:lpstr>P</vt:lpstr>
      <vt:lpstr>P</vt:lpstr>
      <vt:lpstr>  Surety bonding 101  </vt:lpstr>
      <vt:lpstr>What is a Surety Bond?</vt:lpstr>
      <vt:lpstr>How are bonds different from insurance?</vt:lpstr>
      <vt:lpstr>      Bonding is not always an option, it could be required by law</vt:lpstr>
      <vt:lpstr>Three C’s of Bonding</vt:lpstr>
      <vt:lpstr>Common Contract Surety Bonds</vt:lpstr>
      <vt:lpstr>Bid Bonds</vt:lpstr>
      <vt:lpstr>Performance and Payment Bonds</vt:lpstr>
      <vt:lpstr>Life Cycle of a Bond</vt:lpstr>
      <vt:lpstr>You may be wondering…</vt:lpstr>
      <vt:lpstr>Three Levels of Bonding</vt:lpstr>
      <vt:lpstr>Limits and Rates</vt:lpstr>
      <vt:lpstr>         </vt:lpstr>
      <vt:lpstr>PowerPoint Presentation</vt:lpstr>
      <vt:lpstr>                Can you get Pre-Qualified without a bond need? </vt:lpstr>
      <vt:lpstr>Questions? </vt:lpstr>
    </vt:vector>
  </TitlesOfParts>
  <Company>Orange County BCC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Insurance &amp; Bonding 101</dc:title>
  <dc:creator>Martin, Susan</dc:creator>
  <cp:lastModifiedBy>Mathes, Carrie</cp:lastModifiedBy>
  <cp:revision>29</cp:revision>
  <cp:lastPrinted>2018-04-16T16:13:53Z</cp:lastPrinted>
  <dcterms:created xsi:type="dcterms:W3CDTF">2016-07-14T12:21:18Z</dcterms:created>
  <dcterms:modified xsi:type="dcterms:W3CDTF">2023-08-25T18:30:06Z</dcterms:modified>
</cp:coreProperties>
</file>